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70" r:id="rId10"/>
    <p:sldId id="263" r:id="rId11"/>
    <p:sldId id="266" r:id="rId12"/>
    <p:sldId id="267" r:id="rId13"/>
    <p:sldId id="300" r:id="rId14"/>
    <p:sldId id="301" r:id="rId15"/>
    <p:sldId id="303" r:id="rId16"/>
    <p:sldId id="274" r:id="rId17"/>
    <p:sldId id="276" r:id="rId18"/>
    <p:sldId id="293" r:id="rId19"/>
    <p:sldId id="302" r:id="rId20"/>
    <p:sldId id="295" r:id="rId21"/>
    <p:sldId id="296" r:id="rId22"/>
    <p:sldId id="280" r:id="rId23"/>
    <p:sldId id="289" r:id="rId24"/>
    <p:sldId id="290" r:id="rId25"/>
    <p:sldId id="292" r:id="rId26"/>
    <p:sldId id="297" r:id="rId27"/>
    <p:sldId id="281" r:id="rId28"/>
    <p:sldId id="283" r:id="rId29"/>
    <p:sldId id="284" r:id="rId30"/>
    <p:sldId id="288" r:id="rId31"/>
    <p:sldId id="285" r:id="rId32"/>
    <p:sldId id="286" r:id="rId33"/>
    <p:sldId id="287" r:id="rId34"/>
  </p:sldIdLst>
  <p:sldSz cx="18288000" cy="10287000"/>
  <p:notesSz cx="6858000" cy="9144000"/>
  <p:embeddedFontLs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Lato" panose="020F0502020204030203" pitchFamily="34" charset="0"/>
      <p:regular r:id="rId40"/>
      <p:bold r:id="rId41"/>
      <p:italic r:id="rId42"/>
      <p:boldItalic r:id="rId43"/>
    </p:embeddedFont>
    <p:embeddedFont>
      <p:font typeface="Lato Bold" panose="020F0502020204030203" pitchFamily="34" charset="0"/>
      <p:regular r:id="rId44"/>
      <p:bold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92B"/>
    <a:srgbClr val="F5F5F5"/>
    <a:srgbClr val="FDFDFD"/>
    <a:srgbClr val="B29E84"/>
    <a:srgbClr val="F6F4F1"/>
    <a:srgbClr val="0445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658800-5C6B-1E93-284B-6FB9CD7E000D}" v="1192" dt="2025-12-23T14:39:46.659"/>
    <p1510:client id="{3DF4033F-F61C-9C8F-5A93-72D9AC3A91DB}" v="2083" dt="2025-12-23T14:06:10.571"/>
    <p1510:client id="{57A8C897-4BA6-481C-A793-EF9FF76F5823}" v="545" dt="2025-12-22T16:48:08.836"/>
    <p1510:client id="{599B1326-7BF4-484B-8BD5-8E8156842072}" v="356" dt="2025-12-23T14:20:45.897"/>
    <p1510:client id="{688F2105-1428-4555-8587-3E1B6A042127}" v="31" dt="2025-12-23T14:38:31.340"/>
    <p1510:client id="{99F7F9F0-B812-3FD1-E1A7-99DAF507924F}" v="93" dt="2025-12-23T10:48:47.585"/>
    <p1510:client id="{9D3D0DBA-4BCA-54DD-6570-124B89392F4E}" v="2630" dt="2025-12-23T14:20:14.182"/>
    <p1510:client id="{CE5C13B5-FA5D-43F3-84DA-7915EAE1F4F2}" v="3415" dt="2025-12-23T13:56:42.2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8D8A6E-BDCB-459E-9670-CDF0683D1456}" type="datetimeFigureOut">
              <a:rPr lang="tr-TR" smtClean="0"/>
              <a:t>23.12.2025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BEBDCE-AD54-44C8-8C89-E03FF8D1FFF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62330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EBDCE-AD54-44C8-8C89-E03FF8D1FFFE}" type="slidenum">
              <a:rPr lang="tr-TR" smtClean="0"/>
              <a:t>32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36543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92735" y="946109"/>
            <a:ext cx="711874" cy="643276"/>
          </a:xfrm>
          <a:custGeom>
            <a:avLst/>
            <a:gdLst/>
            <a:ahLst/>
            <a:cxnLst/>
            <a:rect l="l" t="t" r="r" b="b"/>
            <a:pathLst>
              <a:path w="711874" h="643276">
                <a:moveTo>
                  <a:pt x="0" y="0"/>
                </a:moveTo>
                <a:lnTo>
                  <a:pt x="711874" y="0"/>
                </a:lnTo>
                <a:lnTo>
                  <a:pt x="711874" y="643275"/>
                </a:lnTo>
                <a:lnTo>
                  <a:pt x="0" y="64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1992735" y="2667827"/>
            <a:ext cx="9750800" cy="4154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10800">
                <a:solidFill>
                  <a:srgbClr val="253439"/>
                </a:solidFill>
                <a:latin typeface="Lato"/>
                <a:ea typeface="Lato"/>
                <a:cs typeface="Lato"/>
              </a:rPr>
              <a:t>PLAKA TANIMA SİSTEMİ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372351" y="8539468"/>
            <a:ext cx="8457083" cy="302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0"/>
              </a:lnSpc>
            </a:pPr>
            <a:r>
              <a:rPr lang="en-US" sz="2100" err="1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Hazırlayanlar</a:t>
            </a:r>
            <a:r>
              <a:rPr lang="en-US" sz="2100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 Hira Yalçın,</a:t>
            </a:r>
            <a:r>
              <a:rPr lang="tr-TR" sz="2100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 Beren Köse, Dilara Yılmaz, </a:t>
            </a:r>
            <a:r>
              <a:rPr lang="tr-TR" sz="2100" err="1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Ebrar</a:t>
            </a:r>
            <a:r>
              <a:rPr lang="tr-TR" sz="2100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 Yılmaz</a:t>
            </a:r>
            <a:endParaRPr lang="en-US" sz="2100">
              <a:solidFill>
                <a:srgbClr val="25343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868873" y="958067"/>
            <a:ext cx="1599084" cy="613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28"/>
              </a:lnSpc>
            </a:pPr>
            <a:r>
              <a:rPr lang="en-US" sz="2400" b="1">
                <a:solidFill>
                  <a:srgbClr val="253439"/>
                </a:solidFill>
                <a:latin typeface="Lato Bold"/>
                <a:ea typeface="Lato Bold"/>
                <a:cs typeface="Lato Bold"/>
                <a:sym typeface="Lato Bold"/>
              </a:rPr>
              <a:t>Atatürk University</a:t>
            </a:r>
          </a:p>
        </p:txBody>
      </p:sp>
      <p:sp>
        <p:nvSpPr>
          <p:cNvPr id="6" name="TextBox 6"/>
          <p:cNvSpPr txBox="1"/>
          <p:nvPr/>
        </p:nvSpPr>
        <p:spPr>
          <a:xfrm rot="5400000">
            <a:off x="14226962" y="4992052"/>
            <a:ext cx="4883001" cy="302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0"/>
              </a:lnSpc>
            </a:pPr>
            <a:r>
              <a:rPr lang="en-US" sz="2100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23 </a:t>
            </a:r>
            <a:r>
              <a:rPr lang="en-US" sz="2100" err="1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Aralık</a:t>
            </a:r>
            <a:r>
              <a:rPr lang="en-US" sz="2100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 2025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72351" y="8955405"/>
            <a:ext cx="8457083" cy="302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0"/>
              </a:lnSpc>
            </a:pPr>
            <a:r>
              <a:rPr lang="en-US" sz="2100" err="1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Öğrenci</a:t>
            </a:r>
            <a:r>
              <a:rPr lang="en-US" sz="2100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 NO: 240711002,</a:t>
            </a:r>
            <a:r>
              <a:rPr lang="tr-TR" sz="2100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100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2407110</a:t>
            </a:r>
            <a:r>
              <a:rPr lang="tr-TR" sz="2100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31</a:t>
            </a:r>
            <a:r>
              <a:rPr lang="en-US" sz="2100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lang="tr-TR" sz="2100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100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2407110</a:t>
            </a:r>
            <a:r>
              <a:rPr lang="tr-TR" sz="2100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16</a:t>
            </a:r>
            <a:r>
              <a:rPr lang="en-US" sz="2100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lang="tr-TR" sz="2100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100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2407110</a:t>
            </a:r>
            <a:r>
              <a:rPr lang="tr-TR" sz="2100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14</a:t>
            </a:r>
            <a:endParaRPr lang="en-US" sz="2100">
              <a:solidFill>
                <a:srgbClr val="253439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8" name="Group 8"/>
          <p:cNvGrpSpPr/>
          <p:nvPr/>
        </p:nvGrpSpPr>
        <p:grpSpPr>
          <a:xfrm rot="-5400000">
            <a:off x="4712497" y="4591188"/>
            <a:ext cx="225880" cy="5403316"/>
            <a:chOff x="0" y="0"/>
            <a:chExt cx="301173" cy="7204422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301173" cy="7204422"/>
              <a:chOff x="0" y="0"/>
              <a:chExt cx="59491" cy="142309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9491" cy="1423096"/>
              </a:xfrm>
              <a:custGeom>
                <a:avLst/>
                <a:gdLst/>
                <a:ahLst/>
                <a:cxnLst/>
                <a:rect l="l" t="t" r="r" b="b"/>
                <a:pathLst>
                  <a:path w="59491" h="1423096">
                    <a:moveTo>
                      <a:pt x="0" y="0"/>
                    </a:moveTo>
                    <a:lnTo>
                      <a:pt x="59491" y="0"/>
                    </a:lnTo>
                    <a:lnTo>
                      <a:pt x="59491" y="1423096"/>
                    </a:lnTo>
                    <a:lnTo>
                      <a:pt x="0" y="1423096"/>
                    </a:lnTo>
                    <a:close/>
                  </a:path>
                </a:pathLst>
              </a:custGeom>
              <a:solidFill>
                <a:srgbClr val="7C898B"/>
              </a:solidFill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59491" cy="14611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0" y="0"/>
              <a:ext cx="301173" cy="1830478"/>
              <a:chOff x="0" y="0"/>
              <a:chExt cx="59491" cy="36157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9491" cy="361576"/>
              </a:xfrm>
              <a:custGeom>
                <a:avLst/>
                <a:gdLst/>
                <a:ahLst/>
                <a:cxnLst/>
                <a:rect l="l" t="t" r="r" b="b"/>
                <a:pathLst>
                  <a:path w="59491" h="361576">
                    <a:moveTo>
                      <a:pt x="0" y="0"/>
                    </a:moveTo>
                    <a:lnTo>
                      <a:pt x="59491" y="0"/>
                    </a:lnTo>
                    <a:lnTo>
                      <a:pt x="59491" y="361576"/>
                    </a:lnTo>
                    <a:lnTo>
                      <a:pt x="0" y="361576"/>
                    </a:lnTo>
                    <a:close/>
                  </a:path>
                </a:pathLst>
              </a:custGeom>
              <a:solidFill>
                <a:srgbClr val="253439"/>
              </a:solidFill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59491" cy="3996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1828197"/>
              <a:ext cx="301173" cy="795134"/>
              <a:chOff x="0" y="0"/>
              <a:chExt cx="59491" cy="15706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9491" cy="157064"/>
              </a:xfrm>
              <a:custGeom>
                <a:avLst/>
                <a:gdLst/>
                <a:ahLst/>
                <a:cxnLst/>
                <a:rect l="l" t="t" r="r" b="b"/>
                <a:pathLst>
                  <a:path w="59491" h="157064">
                    <a:moveTo>
                      <a:pt x="0" y="0"/>
                    </a:moveTo>
                    <a:lnTo>
                      <a:pt x="59491" y="0"/>
                    </a:lnTo>
                    <a:lnTo>
                      <a:pt x="59491" y="157064"/>
                    </a:lnTo>
                    <a:lnTo>
                      <a:pt x="0" y="157064"/>
                    </a:lnTo>
                    <a:close/>
                  </a:path>
                </a:pathLst>
              </a:custGeom>
              <a:solidFill>
                <a:srgbClr val="B29E84"/>
              </a:solidFill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59491" cy="1951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15477180" y="1130365"/>
            <a:ext cx="1352255" cy="274763"/>
            <a:chOff x="0" y="0"/>
            <a:chExt cx="1803007" cy="366350"/>
          </a:xfrm>
        </p:grpSpPr>
        <p:grpSp>
          <p:nvGrpSpPr>
            <p:cNvPr id="19" name="Group 19"/>
            <p:cNvGrpSpPr/>
            <p:nvPr/>
          </p:nvGrpSpPr>
          <p:grpSpPr>
            <a:xfrm rot="-5400000">
              <a:off x="0" y="0"/>
              <a:ext cx="366350" cy="366350"/>
              <a:chOff x="0" y="0"/>
              <a:chExt cx="178795" cy="17879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78795" cy="178795"/>
              </a:xfrm>
              <a:custGeom>
                <a:avLst/>
                <a:gdLst/>
                <a:ahLst/>
                <a:cxnLst/>
                <a:rect l="l" t="t" r="r" b="b"/>
                <a:pathLst>
                  <a:path w="178795" h="178795">
                    <a:moveTo>
                      <a:pt x="0" y="0"/>
                    </a:moveTo>
                    <a:lnTo>
                      <a:pt x="178795" y="0"/>
                    </a:lnTo>
                    <a:lnTo>
                      <a:pt x="178795" y="178795"/>
                    </a:lnTo>
                    <a:lnTo>
                      <a:pt x="0" y="178795"/>
                    </a:lnTo>
                    <a:close/>
                  </a:path>
                </a:pathLst>
              </a:custGeom>
              <a:solidFill>
                <a:srgbClr val="253439"/>
              </a:solidFill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178795" cy="2168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rot="-5400000">
              <a:off x="718328" y="0"/>
              <a:ext cx="366350" cy="366350"/>
              <a:chOff x="0" y="0"/>
              <a:chExt cx="178795" cy="178795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78795" cy="178795"/>
              </a:xfrm>
              <a:custGeom>
                <a:avLst/>
                <a:gdLst/>
                <a:ahLst/>
                <a:cxnLst/>
                <a:rect l="l" t="t" r="r" b="b"/>
                <a:pathLst>
                  <a:path w="178795" h="178795">
                    <a:moveTo>
                      <a:pt x="0" y="0"/>
                    </a:moveTo>
                    <a:lnTo>
                      <a:pt x="178795" y="0"/>
                    </a:lnTo>
                    <a:lnTo>
                      <a:pt x="178795" y="178795"/>
                    </a:lnTo>
                    <a:lnTo>
                      <a:pt x="0" y="178795"/>
                    </a:lnTo>
                    <a:close/>
                  </a:path>
                </a:pathLst>
              </a:custGeom>
              <a:solidFill>
                <a:srgbClr val="B29E84"/>
              </a:solidFill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178795" cy="2168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 rot="-5400000">
              <a:off x="1436657" y="0"/>
              <a:ext cx="366350" cy="366350"/>
              <a:chOff x="0" y="0"/>
              <a:chExt cx="178795" cy="178795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78795" cy="178795"/>
              </a:xfrm>
              <a:custGeom>
                <a:avLst/>
                <a:gdLst/>
                <a:ahLst/>
                <a:cxnLst/>
                <a:rect l="l" t="t" r="r" b="b"/>
                <a:pathLst>
                  <a:path w="178795" h="178795">
                    <a:moveTo>
                      <a:pt x="0" y="0"/>
                    </a:moveTo>
                    <a:lnTo>
                      <a:pt x="178795" y="0"/>
                    </a:lnTo>
                    <a:lnTo>
                      <a:pt x="178795" y="178795"/>
                    </a:lnTo>
                    <a:lnTo>
                      <a:pt x="0" y="178795"/>
                    </a:lnTo>
                    <a:close/>
                  </a:path>
                </a:pathLst>
              </a:custGeom>
              <a:solidFill>
                <a:srgbClr val="7C898B"/>
              </a:solidFill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38100"/>
                <a:ext cx="178795" cy="2168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</p:grpSp>
      <p:grpSp>
        <p:nvGrpSpPr>
          <p:cNvPr id="28" name="Group 28"/>
          <p:cNvGrpSpPr/>
          <p:nvPr/>
        </p:nvGrpSpPr>
        <p:grpSpPr>
          <a:xfrm>
            <a:off x="-381720" y="-218676"/>
            <a:ext cx="1410420" cy="10724351"/>
            <a:chOff x="0" y="0"/>
            <a:chExt cx="371469" cy="282452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71469" cy="2824520"/>
            </a:xfrm>
            <a:custGeom>
              <a:avLst/>
              <a:gdLst/>
              <a:ahLst/>
              <a:cxnLst/>
              <a:rect l="l" t="t" r="r" b="b"/>
              <a:pathLst>
                <a:path w="371469" h="2824520">
                  <a:moveTo>
                    <a:pt x="0" y="0"/>
                  </a:moveTo>
                  <a:lnTo>
                    <a:pt x="371469" y="0"/>
                  </a:lnTo>
                  <a:lnTo>
                    <a:pt x="371469" y="2824520"/>
                  </a:lnTo>
                  <a:lnTo>
                    <a:pt x="0" y="2824520"/>
                  </a:lnTo>
                  <a:close/>
                </a:path>
              </a:pathLst>
            </a:custGeom>
            <a:solidFill>
              <a:srgbClr val="7C898B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371469" cy="2862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-229320" y="-66276"/>
            <a:ext cx="1258020" cy="1655660"/>
            <a:chOff x="0" y="0"/>
            <a:chExt cx="331330" cy="436059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331330" cy="436059"/>
            </a:xfrm>
            <a:custGeom>
              <a:avLst/>
              <a:gdLst/>
              <a:ahLst/>
              <a:cxnLst/>
              <a:rect l="l" t="t" r="r" b="b"/>
              <a:pathLst>
                <a:path w="331330" h="436059">
                  <a:moveTo>
                    <a:pt x="0" y="0"/>
                  </a:moveTo>
                  <a:lnTo>
                    <a:pt x="331330" y="0"/>
                  </a:lnTo>
                  <a:lnTo>
                    <a:pt x="331330" y="436059"/>
                  </a:lnTo>
                  <a:lnTo>
                    <a:pt x="0" y="436059"/>
                  </a:lnTo>
                  <a:close/>
                </a:path>
              </a:pathLst>
            </a:custGeom>
            <a:solidFill>
              <a:srgbClr val="253439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331330" cy="4741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225690" y="1832696"/>
            <a:ext cx="8686980" cy="4183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59"/>
              </a:lnSpc>
              <a:spcBef>
                <a:spcPct val="0"/>
              </a:spcBef>
            </a:pPr>
            <a:endParaRPr lang="en-US" sz="3200" spc="-57">
              <a:solidFill>
                <a:srgbClr val="1C191A"/>
              </a:solidFill>
              <a:latin typeface="Lato"/>
              <a:ea typeface="Lato"/>
              <a:cs typeface="Lato"/>
            </a:endParaRPr>
          </a:p>
          <a:p>
            <a:pPr>
              <a:lnSpc>
                <a:spcPts val="4059"/>
              </a:lnSpc>
              <a:spcBef>
                <a:spcPct val="0"/>
              </a:spcBef>
            </a:pPr>
            <a:r>
              <a:rPr lang="en-US" sz="3200" spc="-57">
                <a:ea typeface="+mn-lt"/>
                <a:cs typeface="+mn-lt"/>
              </a:rPr>
              <a:t>Veri </a:t>
            </a:r>
            <a:r>
              <a:rPr lang="en-US" sz="3200" spc="-57" err="1">
                <a:ea typeface="+mn-lt"/>
                <a:cs typeface="+mn-lt"/>
              </a:rPr>
              <a:t>seti</a:t>
            </a:r>
            <a:r>
              <a:rPr lang="en-US" sz="3200" spc="-57">
                <a:ea typeface="+mn-lt"/>
                <a:cs typeface="+mn-lt"/>
              </a:rPr>
              <a:t>, </a:t>
            </a:r>
            <a:r>
              <a:rPr lang="en-US" sz="3200" spc="-57" err="1">
                <a:ea typeface="+mn-lt"/>
                <a:cs typeface="+mn-lt"/>
              </a:rPr>
              <a:t>plaka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tanıma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sisteminin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öğrenmesini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sağlayan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en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temel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bileşendir</a:t>
            </a:r>
            <a:r>
              <a:rPr lang="en-US" sz="3200" spc="-57">
                <a:ea typeface="+mn-lt"/>
                <a:cs typeface="+mn-lt"/>
              </a:rPr>
              <a:t>. Derin </a:t>
            </a:r>
            <a:r>
              <a:rPr lang="en-US" sz="3200" spc="-57" err="1">
                <a:ea typeface="+mn-lt"/>
                <a:cs typeface="+mn-lt"/>
              </a:rPr>
              <a:t>öğrenme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modelleri</a:t>
            </a:r>
            <a:r>
              <a:rPr lang="en-US" sz="3200" spc="-57">
                <a:ea typeface="+mn-lt"/>
                <a:cs typeface="+mn-lt"/>
              </a:rPr>
              <a:t>, </a:t>
            </a:r>
            <a:r>
              <a:rPr lang="en-US" sz="3200" spc="-57" err="1">
                <a:ea typeface="+mn-lt"/>
                <a:cs typeface="+mn-lt"/>
              </a:rPr>
              <a:t>plakayı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veya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karakterleri</a:t>
            </a:r>
            <a:r>
              <a:rPr lang="en-US" sz="3200" spc="-57">
                <a:ea typeface="+mn-lt"/>
                <a:cs typeface="+mn-lt"/>
              </a:rPr>
              <a:t> “</a:t>
            </a:r>
            <a:r>
              <a:rPr lang="en-US" sz="3200" spc="-57" err="1">
                <a:ea typeface="+mn-lt"/>
                <a:cs typeface="+mn-lt"/>
              </a:rPr>
              <a:t>ezberlemez</a:t>
            </a:r>
            <a:r>
              <a:rPr lang="en-US" sz="3200" spc="-57">
                <a:ea typeface="+mn-lt"/>
                <a:cs typeface="+mn-lt"/>
              </a:rPr>
              <a:t>”; </a:t>
            </a:r>
            <a:r>
              <a:rPr lang="en-US" sz="3200" spc="-57" err="1">
                <a:ea typeface="+mn-lt"/>
                <a:cs typeface="+mn-lt"/>
              </a:rPr>
              <a:t>bunun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yerine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veri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setindeki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örnekler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üzerinden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genelleme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yapmayı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öğrenir</a:t>
            </a:r>
            <a:r>
              <a:rPr lang="en-US" sz="3200" spc="-57">
                <a:ea typeface="+mn-lt"/>
                <a:cs typeface="+mn-lt"/>
              </a:rPr>
              <a:t>. Bu </a:t>
            </a:r>
            <a:r>
              <a:rPr lang="en-US" sz="3200" spc="-57" err="1">
                <a:ea typeface="+mn-lt"/>
                <a:cs typeface="+mn-lt"/>
              </a:rPr>
              <a:t>nedenle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veri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setinin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kalitesi</a:t>
            </a:r>
            <a:r>
              <a:rPr lang="en-US" sz="3200" spc="-57">
                <a:ea typeface="+mn-lt"/>
                <a:cs typeface="+mn-lt"/>
              </a:rPr>
              <a:t>, </a:t>
            </a:r>
            <a:r>
              <a:rPr lang="en-US" sz="3200" spc="-57" err="1">
                <a:ea typeface="+mn-lt"/>
                <a:cs typeface="+mn-lt"/>
              </a:rPr>
              <a:t>çeşitliliği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ve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doğruluğu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sistem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performansını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doğrudan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etkiler</a:t>
            </a:r>
            <a:r>
              <a:rPr lang="en-US" sz="3200" spc="-57">
                <a:ea typeface="+mn-lt"/>
                <a:cs typeface="+mn-lt"/>
              </a:rPr>
              <a:t>.</a:t>
            </a:r>
            <a:endParaRPr lang="en-US" sz="3200">
              <a:ea typeface="Calibri"/>
              <a:cs typeface="Calibri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92398" y="3490987"/>
            <a:ext cx="6981948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800"/>
              </a:lnSpc>
              <a:spcBef>
                <a:spcPct val="0"/>
              </a:spcBef>
            </a:pPr>
            <a:r>
              <a:rPr lang="en-US" sz="8000">
                <a:solidFill>
                  <a:srgbClr val="253439"/>
                </a:solidFill>
                <a:latin typeface="Lato"/>
                <a:ea typeface="Lato"/>
                <a:cs typeface="Lato"/>
              </a:rPr>
              <a:t>Veri Seti</a:t>
            </a:r>
            <a:endParaRPr lang="en-US" sz="8000">
              <a:solidFill>
                <a:srgbClr val="25343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65649" y="616045"/>
            <a:ext cx="6737158" cy="9382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endParaRPr lang="en-US" sz="2850" spc="-57">
              <a:ea typeface="Calibri"/>
              <a:cs typeface="Calibri"/>
            </a:endParaRPr>
          </a:p>
          <a:p>
            <a:endParaRPr lang="en-US" sz="3200">
              <a:ea typeface="Calibri"/>
              <a:cs typeface="Calibri"/>
            </a:endParaRPr>
          </a:p>
          <a:p>
            <a:r>
              <a:rPr lang="en-US" sz="3200" spc="-57">
                <a:ea typeface="+mn-lt"/>
                <a:cs typeface="+mn-lt"/>
              </a:rPr>
              <a:t>İyi </a:t>
            </a:r>
            <a:r>
              <a:rPr lang="en-US" sz="3200" spc="-57" err="1">
                <a:ea typeface="+mn-lt"/>
                <a:cs typeface="+mn-lt"/>
              </a:rPr>
              <a:t>bir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plaka</a:t>
            </a:r>
            <a:r>
              <a:rPr lang="en-US" sz="3200" spc="-57">
                <a:ea typeface="+mn-lt"/>
                <a:cs typeface="+mn-lt"/>
              </a:rPr>
              <a:t> tanıma veri seti aşağıdaki özelliklere sahip olmalıdır:</a:t>
            </a:r>
            <a:endParaRPr lang="en-US" sz="3200">
              <a:ea typeface="Calibri"/>
              <a:cs typeface="Calibri"/>
            </a:endParaRPr>
          </a:p>
          <a:p>
            <a:r>
              <a:rPr lang="en-US" sz="3200" spc="-57">
                <a:ea typeface="+mn-lt"/>
                <a:cs typeface="+mn-lt"/>
              </a:rPr>
              <a:t>    •    </a:t>
            </a:r>
            <a:r>
              <a:rPr lang="en-US" sz="3200" spc="-57" err="1">
                <a:ea typeface="+mn-lt"/>
                <a:cs typeface="+mn-lt"/>
              </a:rPr>
              <a:t>Farklı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araç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türleri</a:t>
            </a:r>
            <a:r>
              <a:rPr lang="en-US" sz="3200" spc="-57">
                <a:ea typeface="+mn-lt"/>
                <a:cs typeface="+mn-lt"/>
              </a:rPr>
              <a:t> (</a:t>
            </a:r>
            <a:r>
              <a:rPr lang="en-US" sz="3200" spc="-57" err="1">
                <a:ea typeface="+mn-lt"/>
                <a:cs typeface="+mn-lt"/>
              </a:rPr>
              <a:t>otomobil</a:t>
            </a:r>
            <a:r>
              <a:rPr lang="en-US" sz="3200" spc="-57">
                <a:ea typeface="+mn-lt"/>
                <a:cs typeface="+mn-lt"/>
              </a:rPr>
              <a:t>, </a:t>
            </a:r>
            <a:r>
              <a:rPr lang="en-US" sz="3200" spc="-57" err="1">
                <a:ea typeface="+mn-lt"/>
                <a:cs typeface="+mn-lt"/>
              </a:rPr>
              <a:t>kamyon</a:t>
            </a:r>
            <a:r>
              <a:rPr lang="en-US" sz="3200" spc="-57">
                <a:ea typeface="+mn-lt"/>
                <a:cs typeface="+mn-lt"/>
              </a:rPr>
              <a:t>, </a:t>
            </a:r>
            <a:r>
              <a:rPr lang="en-US" sz="3200" spc="-57" err="1">
                <a:ea typeface="+mn-lt"/>
                <a:cs typeface="+mn-lt"/>
              </a:rPr>
              <a:t>motosiklet</a:t>
            </a:r>
            <a:r>
              <a:rPr lang="en-US" sz="3200" spc="-57">
                <a:ea typeface="+mn-lt"/>
                <a:cs typeface="+mn-lt"/>
              </a:rPr>
              <a:t>)</a:t>
            </a:r>
            <a:endParaRPr lang="en-US" sz="3200">
              <a:ea typeface="Calibri"/>
              <a:cs typeface="Calibri"/>
            </a:endParaRPr>
          </a:p>
          <a:p>
            <a:r>
              <a:rPr lang="en-US" sz="3200" spc="-57">
                <a:ea typeface="+mn-lt"/>
                <a:cs typeface="+mn-lt"/>
              </a:rPr>
              <a:t>    •    </a:t>
            </a:r>
            <a:r>
              <a:rPr lang="en-US" sz="3200" spc="-57" err="1">
                <a:ea typeface="+mn-lt"/>
                <a:cs typeface="+mn-lt"/>
              </a:rPr>
              <a:t>Farklı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ışık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koşulları</a:t>
            </a:r>
            <a:r>
              <a:rPr lang="en-US" sz="3200" spc="-57">
                <a:ea typeface="+mn-lt"/>
                <a:cs typeface="+mn-lt"/>
              </a:rPr>
              <a:t> (</a:t>
            </a:r>
            <a:r>
              <a:rPr lang="en-US" sz="3200" spc="-57" err="1">
                <a:ea typeface="+mn-lt"/>
                <a:cs typeface="+mn-lt"/>
              </a:rPr>
              <a:t>gündüz</a:t>
            </a:r>
            <a:r>
              <a:rPr lang="en-US" sz="3200" spc="-57">
                <a:ea typeface="+mn-lt"/>
                <a:cs typeface="+mn-lt"/>
              </a:rPr>
              <a:t>, </a:t>
            </a:r>
            <a:r>
              <a:rPr lang="en-US" sz="3200" spc="-57" err="1">
                <a:ea typeface="+mn-lt"/>
                <a:cs typeface="+mn-lt"/>
              </a:rPr>
              <a:t>gece</a:t>
            </a:r>
            <a:r>
              <a:rPr lang="en-US" sz="3200" spc="-57">
                <a:ea typeface="+mn-lt"/>
                <a:cs typeface="+mn-lt"/>
              </a:rPr>
              <a:t>, </a:t>
            </a:r>
            <a:r>
              <a:rPr lang="en-US" sz="3200" spc="-57" err="1">
                <a:ea typeface="+mn-lt"/>
                <a:cs typeface="+mn-lt"/>
              </a:rPr>
              <a:t>düşük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ışık</a:t>
            </a:r>
            <a:r>
              <a:rPr lang="en-US" sz="3200" spc="-57">
                <a:ea typeface="+mn-lt"/>
                <a:cs typeface="+mn-lt"/>
              </a:rPr>
              <a:t>)</a:t>
            </a:r>
            <a:endParaRPr lang="en-US" sz="3200">
              <a:ea typeface="Calibri"/>
              <a:cs typeface="Calibri"/>
            </a:endParaRPr>
          </a:p>
          <a:p>
            <a:r>
              <a:rPr lang="en-US" sz="3200" spc="-57">
                <a:ea typeface="+mn-lt"/>
                <a:cs typeface="+mn-lt"/>
              </a:rPr>
              <a:t>    •    </a:t>
            </a:r>
            <a:r>
              <a:rPr lang="en-US" sz="3200" spc="-57" err="1">
                <a:ea typeface="+mn-lt"/>
                <a:cs typeface="+mn-lt"/>
              </a:rPr>
              <a:t>Farklı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kamera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açıları</a:t>
            </a:r>
            <a:r>
              <a:rPr lang="en-US" sz="3200" spc="-57">
                <a:ea typeface="+mn-lt"/>
                <a:cs typeface="+mn-lt"/>
              </a:rPr>
              <a:t> (</a:t>
            </a:r>
            <a:r>
              <a:rPr lang="en-US" sz="3200" spc="-57" err="1">
                <a:ea typeface="+mn-lt"/>
                <a:cs typeface="+mn-lt"/>
              </a:rPr>
              <a:t>önden</a:t>
            </a:r>
            <a:r>
              <a:rPr lang="en-US" sz="3200" spc="-57">
                <a:ea typeface="+mn-lt"/>
                <a:cs typeface="+mn-lt"/>
              </a:rPr>
              <a:t>, </a:t>
            </a:r>
            <a:r>
              <a:rPr lang="en-US" sz="3200" spc="-57" err="1">
                <a:ea typeface="+mn-lt"/>
                <a:cs typeface="+mn-lt"/>
              </a:rPr>
              <a:t>arkadan</a:t>
            </a:r>
            <a:r>
              <a:rPr lang="en-US" sz="3200" spc="-57">
                <a:ea typeface="+mn-lt"/>
                <a:cs typeface="+mn-lt"/>
              </a:rPr>
              <a:t>, </a:t>
            </a:r>
            <a:r>
              <a:rPr lang="en-US" sz="3200" spc="-57" err="1">
                <a:ea typeface="+mn-lt"/>
                <a:cs typeface="+mn-lt"/>
              </a:rPr>
              <a:t>çapraz</a:t>
            </a:r>
            <a:r>
              <a:rPr lang="en-US" sz="3200" spc="-57">
                <a:ea typeface="+mn-lt"/>
                <a:cs typeface="+mn-lt"/>
              </a:rPr>
              <a:t>)</a:t>
            </a:r>
            <a:endParaRPr lang="en-US" sz="3200">
              <a:ea typeface="Calibri"/>
              <a:cs typeface="Calibri"/>
            </a:endParaRPr>
          </a:p>
          <a:p>
            <a:r>
              <a:rPr lang="en-US" sz="3200" spc="-57">
                <a:ea typeface="+mn-lt"/>
                <a:cs typeface="+mn-lt"/>
              </a:rPr>
              <a:t>    •    </a:t>
            </a:r>
            <a:r>
              <a:rPr lang="en-US" sz="3200" spc="-57" err="1">
                <a:ea typeface="+mn-lt"/>
                <a:cs typeface="+mn-lt"/>
              </a:rPr>
              <a:t>Hareketli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ve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sabit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araç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görüntüleri</a:t>
            </a:r>
            <a:endParaRPr lang="en-US" sz="3200">
              <a:ea typeface="Calibri"/>
              <a:cs typeface="Calibri"/>
            </a:endParaRPr>
          </a:p>
          <a:p>
            <a:r>
              <a:rPr lang="en-US" sz="3200" spc="-57">
                <a:ea typeface="+mn-lt"/>
                <a:cs typeface="+mn-lt"/>
              </a:rPr>
              <a:t>    •    Temiz, </a:t>
            </a:r>
            <a:r>
              <a:rPr lang="en-US" sz="3200" spc="-57" err="1">
                <a:ea typeface="+mn-lt"/>
                <a:cs typeface="+mn-lt"/>
              </a:rPr>
              <a:t>kirli</a:t>
            </a:r>
            <a:r>
              <a:rPr lang="en-US" sz="3200" spc="-57">
                <a:ea typeface="+mn-lt"/>
                <a:cs typeface="+mn-lt"/>
              </a:rPr>
              <a:t>, </a:t>
            </a:r>
            <a:r>
              <a:rPr lang="en-US" sz="3200" spc="-57" err="1">
                <a:ea typeface="+mn-lt"/>
                <a:cs typeface="+mn-lt"/>
              </a:rPr>
              <a:t>hasarlı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veya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kısmen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kapalı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plakalar</a:t>
            </a:r>
            <a:endParaRPr lang="en-US" sz="3200">
              <a:ea typeface="Calibri"/>
              <a:cs typeface="Calibri"/>
            </a:endParaRPr>
          </a:p>
          <a:p>
            <a:r>
              <a:rPr lang="en-US" sz="3200" spc="-57">
                <a:ea typeface="+mn-lt"/>
                <a:cs typeface="+mn-lt"/>
              </a:rPr>
              <a:t>    •    </a:t>
            </a:r>
            <a:r>
              <a:rPr lang="en-US" sz="3200" spc="-57" err="1">
                <a:ea typeface="+mn-lt"/>
                <a:cs typeface="+mn-lt"/>
              </a:rPr>
              <a:t>Farklı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plaka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fontları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ve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yazı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boyutları</a:t>
            </a:r>
            <a:endParaRPr lang="en-US" sz="3200">
              <a:ea typeface="Calibri"/>
              <a:cs typeface="Calibri"/>
            </a:endParaRPr>
          </a:p>
          <a:p>
            <a:endParaRPr lang="en-US" sz="3200">
              <a:ea typeface="Calibri"/>
              <a:cs typeface="Calibri"/>
            </a:endParaRPr>
          </a:p>
          <a:p>
            <a:pPr>
              <a:lnSpc>
                <a:spcPts val="4059"/>
              </a:lnSpc>
              <a:spcBef>
                <a:spcPct val="0"/>
              </a:spcBef>
            </a:pPr>
            <a:r>
              <a:rPr lang="en-US" sz="3200" spc="-57">
                <a:ea typeface="+mn-lt"/>
                <a:cs typeface="+mn-lt"/>
              </a:rPr>
              <a:t>Bu </a:t>
            </a:r>
            <a:r>
              <a:rPr lang="en-US" sz="3200" spc="-57" err="1">
                <a:ea typeface="+mn-lt"/>
                <a:cs typeface="+mn-lt"/>
              </a:rPr>
              <a:t>çeşitlilik</a:t>
            </a:r>
            <a:r>
              <a:rPr lang="en-US" sz="3200" spc="-57">
                <a:ea typeface="+mn-lt"/>
                <a:cs typeface="+mn-lt"/>
              </a:rPr>
              <a:t>, </a:t>
            </a:r>
            <a:r>
              <a:rPr lang="en-US" sz="3200" spc="-57" err="1">
                <a:ea typeface="+mn-lt"/>
                <a:cs typeface="+mn-lt"/>
              </a:rPr>
              <a:t>modelin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gerçek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hayatta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karşılaşacağı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senaryolara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uyum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sağlamasını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kolaylaştırır</a:t>
            </a:r>
            <a:r>
              <a:rPr lang="en-US" sz="3200" spc="-57">
                <a:ea typeface="+mn-lt"/>
                <a:cs typeface="+mn-lt"/>
              </a:rPr>
              <a:t>.</a:t>
            </a:r>
            <a:endParaRPr lang="en-US" sz="3200"/>
          </a:p>
          <a:p>
            <a:pPr marL="0" lvl="0" indent="0" algn="l">
              <a:lnSpc>
                <a:spcPts val="4059"/>
              </a:lnSpc>
              <a:spcBef>
                <a:spcPct val="0"/>
              </a:spcBef>
            </a:pPr>
            <a:endParaRPr lang="en-US" sz="2850" b="1" spc="-57">
              <a:solidFill>
                <a:srgbClr val="1C191A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46116" y="2253948"/>
            <a:ext cx="6208742" cy="43606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800"/>
              </a:lnSpc>
              <a:spcBef>
                <a:spcPct val="0"/>
              </a:spcBef>
            </a:pPr>
            <a:r>
              <a:rPr lang="en-US" sz="8000">
                <a:solidFill>
                  <a:srgbClr val="253439"/>
                </a:solidFill>
                <a:latin typeface="Lato"/>
                <a:ea typeface="Lato"/>
                <a:cs typeface="Lato"/>
              </a:rPr>
              <a:t>Plaka </a:t>
            </a:r>
            <a:r>
              <a:rPr lang="en-US" sz="8000" err="1">
                <a:solidFill>
                  <a:srgbClr val="253439"/>
                </a:solidFill>
                <a:latin typeface="Lato"/>
                <a:ea typeface="Lato"/>
                <a:cs typeface="Lato"/>
              </a:rPr>
              <a:t>Tanıma</a:t>
            </a:r>
            <a:r>
              <a:rPr lang="en-US" sz="8000">
                <a:solidFill>
                  <a:srgbClr val="253439"/>
                </a:solidFill>
                <a:latin typeface="Lato"/>
                <a:ea typeface="Lato"/>
                <a:cs typeface="Lato"/>
              </a:rPr>
              <a:t> Veri </a:t>
            </a:r>
            <a:r>
              <a:rPr lang="en-US" sz="8000" err="1">
                <a:solidFill>
                  <a:srgbClr val="253439"/>
                </a:solidFill>
                <a:latin typeface="Lato"/>
                <a:ea typeface="Lato"/>
                <a:cs typeface="Lato"/>
              </a:rPr>
              <a:t>Setinin</a:t>
            </a:r>
            <a:r>
              <a:rPr lang="en-US" sz="8000">
                <a:solidFill>
                  <a:srgbClr val="253439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8000" err="1">
                <a:solidFill>
                  <a:srgbClr val="253439"/>
                </a:solidFill>
                <a:latin typeface="Lato"/>
                <a:ea typeface="Lato"/>
                <a:cs typeface="Lato"/>
              </a:rPr>
              <a:t>İçermesi</a:t>
            </a:r>
            <a:r>
              <a:rPr lang="en-US" sz="8000">
                <a:solidFill>
                  <a:srgbClr val="253439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8000" err="1">
                <a:solidFill>
                  <a:srgbClr val="253439"/>
                </a:solidFill>
                <a:latin typeface="Lato"/>
                <a:ea typeface="Lato"/>
                <a:cs typeface="Lato"/>
              </a:rPr>
              <a:t>Gereken</a:t>
            </a:r>
            <a:r>
              <a:rPr lang="en-US" sz="8000">
                <a:solidFill>
                  <a:srgbClr val="253439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8000" err="1">
                <a:solidFill>
                  <a:srgbClr val="253439"/>
                </a:solidFill>
                <a:latin typeface="Lato"/>
                <a:ea typeface="Lato"/>
                <a:cs typeface="Lato"/>
              </a:rPr>
              <a:t>Özellikler</a:t>
            </a:r>
            <a:endParaRPr lang="en-US" sz="8000">
              <a:solidFill>
                <a:srgbClr val="253439"/>
              </a:solidFill>
              <a:latin typeface="Lato"/>
              <a:ea typeface="Lato"/>
              <a:cs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57973" y="616045"/>
            <a:ext cx="7644834" cy="6668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US" sz="2850" spc="-57">
              <a:ea typeface="Calibri"/>
              <a:cs typeface="Calibri"/>
            </a:endParaRPr>
          </a:p>
          <a:p>
            <a:endParaRPr lang="en-US"/>
          </a:p>
          <a:p>
            <a:r>
              <a:rPr lang="en-US" sz="3200" spc="-57">
                <a:ea typeface="+mn-lt"/>
                <a:cs typeface="+mn-lt"/>
              </a:rPr>
              <a:t>YOLO </a:t>
            </a:r>
            <a:r>
              <a:rPr lang="en-US" sz="3200" spc="-57" err="1">
                <a:ea typeface="+mn-lt"/>
                <a:cs typeface="+mn-lt"/>
              </a:rPr>
              <a:t>gibi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nesne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tespit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algoritmaları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için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veri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setinin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etiketlenmiş</a:t>
            </a:r>
            <a:r>
              <a:rPr lang="en-US" sz="3200" spc="-57">
                <a:ea typeface="+mn-lt"/>
                <a:cs typeface="+mn-lt"/>
              </a:rPr>
              <a:t> (annotated) </a:t>
            </a:r>
            <a:r>
              <a:rPr lang="en-US" sz="3200" spc="-57" err="1">
                <a:ea typeface="+mn-lt"/>
                <a:cs typeface="+mn-lt"/>
              </a:rPr>
              <a:t>olması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gerekir</a:t>
            </a:r>
            <a:r>
              <a:rPr lang="en-US" sz="3200" spc="-57">
                <a:ea typeface="+mn-lt"/>
                <a:cs typeface="+mn-lt"/>
              </a:rPr>
              <a:t>.</a:t>
            </a:r>
            <a:endParaRPr lang="en-US" sz="3200">
              <a:ea typeface="Calibri"/>
              <a:cs typeface="Calibri"/>
            </a:endParaRPr>
          </a:p>
          <a:p>
            <a:r>
              <a:rPr lang="en-US" sz="3200" spc="-57">
                <a:ea typeface="+mn-lt"/>
                <a:cs typeface="+mn-lt"/>
              </a:rPr>
              <a:t>    •    Her </a:t>
            </a:r>
            <a:r>
              <a:rPr lang="en-US" sz="3200" spc="-57" err="1">
                <a:ea typeface="+mn-lt"/>
                <a:cs typeface="+mn-lt"/>
              </a:rPr>
              <a:t>görüntüde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plaka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bölgesi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sınırlayıcı</a:t>
            </a:r>
            <a:r>
              <a:rPr lang="en-US" sz="3200" spc="-57">
                <a:ea typeface="+mn-lt"/>
                <a:cs typeface="+mn-lt"/>
              </a:rPr>
              <a:t> kutu (bounding box) </a:t>
            </a:r>
            <a:r>
              <a:rPr lang="en-US" sz="3200" spc="-57" err="1">
                <a:ea typeface="+mn-lt"/>
                <a:cs typeface="+mn-lt"/>
              </a:rPr>
              <a:t>ile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işaretlenir</a:t>
            </a:r>
            <a:r>
              <a:rPr lang="en-US" sz="3200" spc="-57">
                <a:ea typeface="+mn-lt"/>
                <a:cs typeface="+mn-lt"/>
              </a:rPr>
              <a:t>.</a:t>
            </a:r>
            <a:endParaRPr lang="en-US" sz="3200">
              <a:ea typeface="Calibri"/>
              <a:cs typeface="Calibri"/>
            </a:endParaRPr>
          </a:p>
          <a:p>
            <a:r>
              <a:rPr lang="en-US" sz="3200" spc="-57">
                <a:ea typeface="+mn-lt"/>
                <a:cs typeface="+mn-lt"/>
              </a:rPr>
              <a:t>    •    YOLO </a:t>
            </a:r>
            <a:r>
              <a:rPr lang="en-US" sz="3200" spc="-57" err="1">
                <a:ea typeface="+mn-lt"/>
                <a:cs typeface="+mn-lt"/>
              </a:rPr>
              <a:t>formatında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etiketleme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şu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bilgileri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içerir</a:t>
            </a:r>
            <a:r>
              <a:rPr lang="en-US" sz="3200" spc="-57">
                <a:ea typeface="+mn-lt"/>
                <a:cs typeface="+mn-lt"/>
              </a:rPr>
              <a:t>:</a:t>
            </a:r>
            <a:endParaRPr lang="en-US" sz="3200">
              <a:ea typeface="Calibri"/>
              <a:cs typeface="Calibri"/>
            </a:endParaRPr>
          </a:p>
          <a:p>
            <a:r>
              <a:rPr lang="en-US" sz="3200" spc="-57">
                <a:ea typeface="+mn-lt"/>
                <a:cs typeface="+mn-lt"/>
              </a:rPr>
              <a:t>    •    </a:t>
            </a:r>
            <a:r>
              <a:rPr lang="en-US" sz="3200" spc="-57" err="1">
                <a:ea typeface="+mn-lt"/>
                <a:cs typeface="+mn-lt"/>
              </a:rPr>
              <a:t>Sınıf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etiketi</a:t>
            </a:r>
            <a:r>
              <a:rPr lang="en-US" sz="3200" spc="-57">
                <a:ea typeface="+mn-lt"/>
                <a:cs typeface="+mn-lt"/>
              </a:rPr>
              <a:t> (</a:t>
            </a:r>
            <a:r>
              <a:rPr lang="en-US" sz="3200" spc="-57" err="1">
                <a:ea typeface="+mn-lt"/>
                <a:cs typeface="+mn-lt"/>
              </a:rPr>
              <a:t>plaka</a:t>
            </a:r>
            <a:r>
              <a:rPr lang="en-US" sz="3200" spc="-57">
                <a:ea typeface="+mn-lt"/>
                <a:cs typeface="+mn-lt"/>
              </a:rPr>
              <a:t>)</a:t>
            </a:r>
            <a:endParaRPr lang="en-US" sz="3200">
              <a:ea typeface="Calibri"/>
              <a:cs typeface="Calibri"/>
            </a:endParaRPr>
          </a:p>
          <a:p>
            <a:r>
              <a:rPr lang="en-US" sz="3200" spc="-57">
                <a:ea typeface="+mn-lt"/>
                <a:cs typeface="+mn-lt"/>
              </a:rPr>
              <a:t>    •    </a:t>
            </a:r>
            <a:r>
              <a:rPr lang="en-US" sz="3200" spc="-57" err="1">
                <a:ea typeface="+mn-lt"/>
                <a:cs typeface="+mn-lt"/>
              </a:rPr>
              <a:t>Kutunun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merkez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koordinatları</a:t>
            </a:r>
            <a:endParaRPr lang="en-US" sz="3200">
              <a:ea typeface="Calibri"/>
              <a:cs typeface="Calibri"/>
            </a:endParaRPr>
          </a:p>
          <a:p>
            <a:r>
              <a:rPr lang="en-US" sz="3200" spc="-57">
                <a:ea typeface="+mn-lt"/>
                <a:cs typeface="+mn-lt"/>
              </a:rPr>
              <a:t>    •    </a:t>
            </a:r>
            <a:r>
              <a:rPr lang="en-US" sz="3200" spc="-57" err="1">
                <a:ea typeface="+mn-lt"/>
                <a:cs typeface="+mn-lt"/>
              </a:rPr>
              <a:t>Genişlik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ve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yükseklik</a:t>
            </a:r>
            <a:r>
              <a:rPr lang="en-US" sz="3200" spc="-57">
                <a:ea typeface="+mn-lt"/>
                <a:cs typeface="+mn-lt"/>
              </a:rPr>
              <a:t> (normalize </a:t>
            </a:r>
            <a:r>
              <a:rPr lang="en-US" sz="3200" spc="-57" err="1">
                <a:ea typeface="+mn-lt"/>
                <a:cs typeface="+mn-lt"/>
              </a:rPr>
              <a:t>edilmiş</a:t>
            </a:r>
            <a:r>
              <a:rPr lang="en-US" sz="3200" spc="-57">
                <a:ea typeface="+mn-lt"/>
                <a:cs typeface="+mn-lt"/>
              </a:rPr>
              <a:t>)</a:t>
            </a:r>
            <a:endParaRPr lang="en-US" sz="3200">
              <a:ea typeface="Calibri"/>
              <a:cs typeface="Calibri"/>
            </a:endParaRPr>
          </a:p>
          <a:p>
            <a:endParaRPr lang="en-US" sz="3200">
              <a:ea typeface="Calibri"/>
              <a:cs typeface="Calibri"/>
            </a:endParaRPr>
          </a:p>
          <a:p>
            <a:pPr>
              <a:lnSpc>
                <a:spcPts val="4059"/>
              </a:lnSpc>
              <a:spcBef>
                <a:spcPct val="0"/>
              </a:spcBef>
            </a:pPr>
            <a:r>
              <a:rPr lang="en-US" sz="3200" spc="-57" err="1">
                <a:ea typeface="+mn-lt"/>
                <a:cs typeface="+mn-lt"/>
              </a:rPr>
              <a:t>Yanlış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veya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hatalı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etiketleme</a:t>
            </a:r>
            <a:r>
              <a:rPr lang="en-US" sz="3200" spc="-57">
                <a:ea typeface="+mn-lt"/>
                <a:cs typeface="+mn-lt"/>
              </a:rPr>
              <a:t>, </a:t>
            </a:r>
            <a:r>
              <a:rPr lang="en-US" sz="3200" spc="-57" err="1">
                <a:ea typeface="+mn-lt"/>
                <a:cs typeface="+mn-lt"/>
              </a:rPr>
              <a:t>modelin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yanlış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öğrenmesine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ve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düşük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doğruluğa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neden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olur</a:t>
            </a:r>
            <a:r>
              <a:rPr lang="en-US" sz="3200" spc="-57">
                <a:ea typeface="+mn-lt"/>
                <a:cs typeface="+mn-lt"/>
              </a:rPr>
              <a:t>.</a:t>
            </a:r>
            <a:endParaRPr lang="en-US" sz="3200"/>
          </a:p>
        </p:txBody>
      </p:sp>
      <p:sp>
        <p:nvSpPr>
          <p:cNvPr id="3" name="TextBox 3"/>
          <p:cNvSpPr txBox="1"/>
          <p:nvPr/>
        </p:nvSpPr>
        <p:spPr>
          <a:xfrm>
            <a:off x="890692" y="3944825"/>
            <a:ext cx="6981948" cy="1744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800"/>
              </a:lnSpc>
              <a:spcBef>
                <a:spcPct val="0"/>
              </a:spcBef>
            </a:pPr>
            <a:r>
              <a:rPr lang="en-US" sz="8000" err="1">
                <a:solidFill>
                  <a:srgbClr val="253439"/>
                </a:solidFill>
                <a:latin typeface="Lato"/>
                <a:ea typeface="Lato"/>
                <a:cs typeface="Lato"/>
              </a:rPr>
              <a:t>Etiketleme</a:t>
            </a:r>
            <a:r>
              <a:rPr lang="en-US" sz="8000">
                <a:solidFill>
                  <a:srgbClr val="253439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8000" err="1">
                <a:solidFill>
                  <a:srgbClr val="253439"/>
                </a:solidFill>
                <a:latin typeface="Lato"/>
                <a:ea typeface="Lato"/>
                <a:cs typeface="Lato"/>
              </a:rPr>
              <a:t>Süreci</a:t>
            </a:r>
            <a:endParaRPr lang="en-US" sz="8000">
              <a:solidFill>
                <a:srgbClr val="253439"/>
              </a:solidFill>
              <a:latin typeface="Lato"/>
              <a:ea typeface="Lato"/>
              <a:cs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2D8E05-D42C-57C3-DB2E-1F4E0C0F9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DBBA7EC5-CACC-28CA-11B2-49AB58C3BAEF}"/>
              </a:ext>
            </a:extLst>
          </p:cNvPr>
          <p:cNvSpPr txBox="1"/>
          <p:nvPr/>
        </p:nvSpPr>
        <p:spPr>
          <a:xfrm>
            <a:off x="8704135" y="1742236"/>
            <a:ext cx="8182716" cy="52126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US" sz="2850" spc="-57">
              <a:ea typeface="Calibri"/>
              <a:cs typeface="Calibri"/>
            </a:endParaRPr>
          </a:p>
          <a:p>
            <a:endParaRPr lang="en-US"/>
          </a:p>
          <a:p>
            <a:r>
              <a:rPr lang="en-US" sz="3200" spc="-57">
                <a:ea typeface="+mn-lt"/>
                <a:cs typeface="+mn-lt"/>
              </a:rPr>
              <a:t>Veri </a:t>
            </a:r>
            <a:r>
              <a:rPr lang="en-US" sz="3200" spc="-57" err="1">
                <a:ea typeface="+mn-lt"/>
                <a:cs typeface="+mn-lt"/>
              </a:rPr>
              <a:t>seti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genellikle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şu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şekilde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ayrılır</a:t>
            </a:r>
            <a:r>
              <a:rPr lang="en-US" sz="3200" spc="-57">
                <a:ea typeface="+mn-lt"/>
                <a:cs typeface="+mn-lt"/>
              </a:rPr>
              <a:t>:</a:t>
            </a:r>
            <a:endParaRPr lang="en-US" sz="3200">
              <a:ea typeface="Calibri"/>
              <a:cs typeface="Calibri"/>
            </a:endParaRPr>
          </a:p>
          <a:p>
            <a:r>
              <a:rPr lang="en-US" sz="3200" spc="-57">
                <a:ea typeface="+mn-lt"/>
                <a:cs typeface="+mn-lt"/>
              </a:rPr>
              <a:t>    •    %70–80 </a:t>
            </a:r>
            <a:r>
              <a:rPr lang="en-US" sz="3200" spc="-57" err="1">
                <a:ea typeface="+mn-lt"/>
                <a:cs typeface="+mn-lt"/>
              </a:rPr>
              <a:t>Eğitim</a:t>
            </a:r>
            <a:r>
              <a:rPr lang="en-US" sz="3200" spc="-57">
                <a:ea typeface="+mn-lt"/>
                <a:cs typeface="+mn-lt"/>
              </a:rPr>
              <a:t> (Training Set)</a:t>
            </a:r>
            <a:endParaRPr lang="en-US" sz="3200">
              <a:ea typeface="Calibri"/>
              <a:cs typeface="Calibri"/>
            </a:endParaRPr>
          </a:p>
          <a:p>
            <a:r>
              <a:rPr lang="en-US" sz="3200" spc="-57" err="1">
                <a:ea typeface="+mn-lt"/>
                <a:cs typeface="+mn-lt"/>
              </a:rPr>
              <a:t>Modelin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öğrenme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süreci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için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kullanılır</a:t>
            </a:r>
            <a:r>
              <a:rPr lang="en-US" sz="3200" spc="-57">
                <a:ea typeface="+mn-lt"/>
                <a:cs typeface="+mn-lt"/>
              </a:rPr>
              <a:t>.</a:t>
            </a:r>
            <a:endParaRPr lang="en-US" sz="3200">
              <a:ea typeface="Calibri"/>
              <a:cs typeface="Calibri"/>
            </a:endParaRPr>
          </a:p>
          <a:p>
            <a:r>
              <a:rPr lang="en-US" sz="3200" spc="-57">
                <a:ea typeface="+mn-lt"/>
                <a:cs typeface="+mn-lt"/>
              </a:rPr>
              <a:t>    •    %10–20 </a:t>
            </a:r>
            <a:r>
              <a:rPr lang="en-US" sz="3200" spc="-57" err="1">
                <a:ea typeface="+mn-lt"/>
                <a:cs typeface="+mn-lt"/>
              </a:rPr>
              <a:t>Doğrulama</a:t>
            </a:r>
            <a:r>
              <a:rPr lang="en-US" sz="3200" spc="-57">
                <a:ea typeface="+mn-lt"/>
                <a:cs typeface="+mn-lt"/>
              </a:rPr>
              <a:t> (Validation Set)</a:t>
            </a:r>
            <a:endParaRPr lang="en-US" sz="3200">
              <a:ea typeface="Calibri"/>
              <a:cs typeface="Calibri"/>
            </a:endParaRPr>
          </a:p>
          <a:p>
            <a:r>
              <a:rPr lang="en-US" sz="3200" spc="-57">
                <a:ea typeface="+mn-lt"/>
                <a:cs typeface="+mn-lt"/>
              </a:rPr>
              <a:t>Epoch </a:t>
            </a:r>
            <a:r>
              <a:rPr lang="en-US" sz="3200" spc="-57" err="1">
                <a:ea typeface="+mn-lt"/>
                <a:cs typeface="+mn-lt"/>
              </a:rPr>
              <a:t>sırasında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performans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izlemek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için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kullanılır</a:t>
            </a:r>
            <a:r>
              <a:rPr lang="en-US" sz="3200" spc="-57">
                <a:ea typeface="+mn-lt"/>
                <a:cs typeface="+mn-lt"/>
              </a:rPr>
              <a:t>.</a:t>
            </a:r>
            <a:endParaRPr lang="en-US" sz="3200">
              <a:ea typeface="Calibri"/>
              <a:cs typeface="Calibri"/>
            </a:endParaRPr>
          </a:p>
          <a:p>
            <a:r>
              <a:rPr lang="en-US" sz="3200" spc="-57">
                <a:ea typeface="+mn-lt"/>
                <a:cs typeface="+mn-lt"/>
              </a:rPr>
              <a:t>    •    %10 Test (Test Set)</a:t>
            </a:r>
            <a:endParaRPr lang="en-US" sz="3200">
              <a:ea typeface="Calibri"/>
              <a:cs typeface="Calibri"/>
            </a:endParaRPr>
          </a:p>
          <a:p>
            <a:pPr>
              <a:lnSpc>
                <a:spcPts val="4059"/>
              </a:lnSpc>
              <a:spcBef>
                <a:spcPct val="0"/>
              </a:spcBef>
            </a:pPr>
            <a:r>
              <a:rPr lang="en-US" sz="3200" spc="-57" err="1">
                <a:ea typeface="+mn-lt"/>
                <a:cs typeface="+mn-lt"/>
              </a:rPr>
              <a:t>Modelin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hiç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görmediği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verilerle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başarımını</a:t>
            </a:r>
            <a:r>
              <a:rPr lang="en-US" sz="3200" spc="-57">
                <a:ea typeface="+mn-lt"/>
                <a:cs typeface="+mn-lt"/>
              </a:rPr>
              <a:t> </a:t>
            </a:r>
            <a:endParaRPr lang="en-US" sz="3200">
              <a:ea typeface="+mn-lt"/>
              <a:cs typeface="+mn-lt"/>
            </a:endParaRPr>
          </a:p>
          <a:p>
            <a:pPr>
              <a:lnSpc>
                <a:spcPts val="4059"/>
              </a:lnSpc>
              <a:spcBef>
                <a:spcPct val="0"/>
              </a:spcBef>
            </a:pPr>
            <a:r>
              <a:rPr lang="en-US" sz="3200" spc="-57" err="1">
                <a:ea typeface="+mn-lt"/>
                <a:cs typeface="+mn-lt"/>
              </a:rPr>
              <a:t>ölçmek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için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kullanılır</a:t>
            </a:r>
            <a:r>
              <a:rPr lang="en-US" sz="3200" spc="-57">
                <a:ea typeface="+mn-lt"/>
                <a:cs typeface="+mn-lt"/>
              </a:rPr>
              <a:t>.</a:t>
            </a:r>
          </a:p>
          <a:p>
            <a:pPr>
              <a:lnSpc>
                <a:spcPts val="4059"/>
              </a:lnSpc>
              <a:spcBef>
                <a:spcPct val="0"/>
              </a:spcBef>
            </a:pPr>
            <a:endParaRPr lang="en-US" sz="2850" spc="-57">
              <a:ea typeface="Calibri"/>
              <a:cs typeface="Calibri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EE33ACA8-5C0E-F7ED-9E06-3F39692BE9FA}"/>
              </a:ext>
            </a:extLst>
          </p:cNvPr>
          <p:cNvSpPr txBox="1"/>
          <p:nvPr/>
        </p:nvSpPr>
        <p:spPr>
          <a:xfrm>
            <a:off x="924310" y="4096104"/>
            <a:ext cx="6444065" cy="26166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800"/>
              </a:lnSpc>
              <a:spcBef>
                <a:spcPct val="0"/>
              </a:spcBef>
            </a:pPr>
            <a:r>
              <a:rPr lang="en-US" sz="8000">
                <a:solidFill>
                  <a:srgbClr val="253439"/>
                </a:solidFill>
                <a:latin typeface="Lato"/>
                <a:ea typeface="Lato"/>
                <a:cs typeface="Lato"/>
              </a:rPr>
              <a:t>Veri   </a:t>
            </a:r>
            <a:br>
              <a:rPr lang="en-US" sz="8000">
                <a:solidFill>
                  <a:srgbClr val="253439"/>
                </a:solidFill>
                <a:latin typeface="Lato"/>
                <a:ea typeface="Lato"/>
                <a:cs typeface="Lato"/>
              </a:rPr>
            </a:br>
            <a:r>
              <a:rPr lang="en-US" sz="8000">
                <a:solidFill>
                  <a:srgbClr val="253439"/>
                </a:solidFill>
                <a:latin typeface="Lato"/>
                <a:ea typeface="Lato"/>
                <a:cs typeface="Lato"/>
              </a:rPr>
              <a:t>Setinin </a:t>
            </a:r>
            <a:r>
              <a:rPr lang="en-US" sz="8000" err="1">
                <a:solidFill>
                  <a:srgbClr val="253439"/>
                </a:solidFill>
                <a:latin typeface="Lato"/>
                <a:ea typeface="Lato"/>
                <a:cs typeface="Lato"/>
              </a:rPr>
              <a:t>Bölünmesi</a:t>
            </a:r>
            <a:endParaRPr lang="en-US" sz="8000">
              <a:solidFill>
                <a:srgbClr val="253439"/>
              </a:solidFill>
              <a:latin typeface="Lato"/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507122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F0B099-C35A-108E-4A9D-538329A10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91362754-6620-C23C-5C34-C985497DEF3F}"/>
              </a:ext>
            </a:extLst>
          </p:cNvPr>
          <p:cNvSpPr txBox="1"/>
          <p:nvPr/>
        </p:nvSpPr>
        <p:spPr>
          <a:xfrm>
            <a:off x="7440746" y="95426"/>
            <a:ext cx="10014879" cy="102148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US" sz="2800" spc="-57">
              <a:ea typeface="Calibri"/>
              <a:cs typeface="Calibri"/>
            </a:endParaRPr>
          </a:p>
          <a:p>
            <a:endParaRPr lang="en-US" sz="2800">
              <a:ea typeface="Calibri"/>
              <a:cs typeface="Calibri"/>
            </a:endParaRPr>
          </a:p>
          <a:p>
            <a:endParaRPr lang="en-US" sz="2800">
              <a:ea typeface="Calibri"/>
              <a:cs typeface="Calibri"/>
            </a:endParaRPr>
          </a:p>
          <a:p>
            <a:r>
              <a:rPr lang="en-US" sz="4000" spc="-57" err="1">
                <a:solidFill>
                  <a:srgbClr val="C00000"/>
                </a:solidFill>
                <a:ea typeface="+mn-lt"/>
                <a:cs typeface="+mn-lt"/>
              </a:rPr>
              <a:t>Ön</a:t>
            </a:r>
            <a:r>
              <a:rPr lang="en-US" sz="4000" spc="-57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en-US" sz="4000" spc="-57" err="1">
                <a:solidFill>
                  <a:srgbClr val="C00000"/>
                </a:solidFill>
                <a:ea typeface="+mn-lt"/>
                <a:cs typeface="+mn-lt"/>
              </a:rPr>
              <a:t>İşleme</a:t>
            </a:r>
            <a:r>
              <a:rPr lang="en-US" sz="4000" spc="-57">
                <a:solidFill>
                  <a:srgbClr val="C00000"/>
                </a:solidFill>
                <a:ea typeface="+mn-lt"/>
                <a:cs typeface="+mn-lt"/>
              </a:rPr>
              <a:t> Nedir?</a:t>
            </a:r>
            <a:endParaRPr lang="en-US" sz="4000">
              <a:solidFill>
                <a:srgbClr val="C00000"/>
              </a:solidFill>
              <a:ea typeface="Calibri"/>
              <a:cs typeface="Calibri"/>
            </a:endParaRPr>
          </a:p>
          <a:p>
            <a:endParaRPr lang="en-US" sz="3200">
              <a:ea typeface="Calibri"/>
              <a:cs typeface="Calibri"/>
            </a:endParaRPr>
          </a:p>
          <a:p>
            <a:r>
              <a:rPr lang="en-US" sz="3200" spc="-57" err="1">
                <a:ea typeface="+mn-lt"/>
                <a:cs typeface="+mn-lt"/>
              </a:rPr>
              <a:t>Ön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işleme</a:t>
            </a:r>
            <a:r>
              <a:rPr lang="en-US" sz="3200" spc="-57">
                <a:ea typeface="+mn-lt"/>
                <a:cs typeface="+mn-lt"/>
              </a:rPr>
              <a:t>, ham </a:t>
            </a:r>
            <a:r>
              <a:rPr lang="en-US" sz="3200" spc="-57" err="1">
                <a:ea typeface="+mn-lt"/>
                <a:cs typeface="+mn-lt"/>
              </a:rPr>
              <a:t>görüntülerin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modele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verilmeden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önce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daha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anlaşılır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ve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tutarlı</a:t>
            </a:r>
            <a:r>
              <a:rPr lang="en-US" sz="3200" spc="-57">
                <a:ea typeface="+mn-lt"/>
                <a:cs typeface="+mn-lt"/>
              </a:rPr>
              <a:t> hale </a:t>
            </a:r>
            <a:r>
              <a:rPr lang="en-US" sz="3200" spc="-57" err="1">
                <a:ea typeface="+mn-lt"/>
                <a:cs typeface="+mn-lt"/>
              </a:rPr>
              <a:t>getirilmesi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işlemidir</a:t>
            </a:r>
            <a:r>
              <a:rPr lang="en-US" sz="3200" spc="-57">
                <a:ea typeface="+mn-lt"/>
                <a:cs typeface="+mn-lt"/>
              </a:rPr>
              <a:t>. Amaç, </a:t>
            </a:r>
            <a:r>
              <a:rPr lang="en-US" sz="3200" spc="-57" err="1">
                <a:ea typeface="+mn-lt"/>
                <a:cs typeface="+mn-lt"/>
              </a:rPr>
              <a:t>modelin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gereksiz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ayrıntılarla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uğraşmasını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engelleyerek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önemli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bilgilere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odaklanmasını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sağlamaktır</a:t>
            </a:r>
            <a:r>
              <a:rPr lang="en-US" sz="3200" spc="-57">
                <a:ea typeface="+mn-lt"/>
                <a:cs typeface="+mn-lt"/>
              </a:rPr>
              <a:t>.</a:t>
            </a:r>
            <a:endParaRPr lang="en-US" sz="3200">
              <a:ea typeface="Calibri"/>
              <a:cs typeface="Calibri"/>
            </a:endParaRPr>
          </a:p>
          <a:p>
            <a:r>
              <a:rPr lang="en-US" sz="3200" spc="-57">
                <a:ea typeface="+mn-lt"/>
                <a:cs typeface="+mn-lt"/>
              </a:rPr>
              <a:t>Plaka </a:t>
            </a:r>
            <a:r>
              <a:rPr lang="en-US" sz="3200" spc="-57" err="1">
                <a:ea typeface="+mn-lt"/>
                <a:cs typeface="+mn-lt"/>
              </a:rPr>
              <a:t>Tanımada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Kullanılan</a:t>
            </a:r>
            <a:r>
              <a:rPr lang="en-US" sz="3200" spc="-57">
                <a:ea typeface="+mn-lt"/>
                <a:cs typeface="+mn-lt"/>
              </a:rPr>
              <a:t> Temel </a:t>
            </a:r>
            <a:r>
              <a:rPr lang="en-US" sz="3200" spc="-57" err="1">
                <a:ea typeface="+mn-lt"/>
                <a:cs typeface="+mn-lt"/>
              </a:rPr>
              <a:t>Ön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İşleme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Adımları</a:t>
            </a:r>
            <a:endParaRPr lang="en-US" sz="3200">
              <a:ea typeface="Calibri"/>
              <a:cs typeface="Calibri"/>
            </a:endParaRPr>
          </a:p>
          <a:p>
            <a:r>
              <a:rPr lang="en-US" sz="3200" spc="-57">
                <a:solidFill>
                  <a:srgbClr val="C00000"/>
                </a:solidFill>
                <a:ea typeface="+mn-lt"/>
                <a:cs typeface="+mn-lt"/>
              </a:rPr>
              <a:t>1. </a:t>
            </a:r>
            <a:r>
              <a:rPr lang="en-US" sz="3200" spc="-57" err="1">
                <a:solidFill>
                  <a:srgbClr val="C00000"/>
                </a:solidFill>
                <a:ea typeface="+mn-lt"/>
                <a:cs typeface="+mn-lt"/>
              </a:rPr>
              <a:t>Yeniden</a:t>
            </a:r>
            <a:r>
              <a:rPr lang="en-US" sz="3200" spc="-57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en-US" sz="3200" spc="-57" err="1">
                <a:solidFill>
                  <a:srgbClr val="C00000"/>
                </a:solidFill>
                <a:ea typeface="+mn-lt"/>
                <a:cs typeface="+mn-lt"/>
              </a:rPr>
              <a:t>Boyutlandırma</a:t>
            </a:r>
            <a:r>
              <a:rPr lang="en-US" sz="3200" spc="-57">
                <a:solidFill>
                  <a:srgbClr val="C00000"/>
                </a:solidFill>
                <a:ea typeface="+mn-lt"/>
                <a:cs typeface="+mn-lt"/>
              </a:rPr>
              <a:t> (Resizing)</a:t>
            </a:r>
            <a:endParaRPr lang="en-US" sz="3200">
              <a:solidFill>
                <a:srgbClr val="C00000"/>
              </a:solidFill>
              <a:ea typeface="Calibri"/>
              <a:cs typeface="Calibri"/>
            </a:endParaRPr>
          </a:p>
          <a:p>
            <a:r>
              <a:rPr lang="en-US" sz="3200" spc="-57" err="1">
                <a:ea typeface="+mn-lt"/>
                <a:cs typeface="+mn-lt"/>
              </a:rPr>
              <a:t>Görüntüler</a:t>
            </a:r>
            <a:r>
              <a:rPr lang="en-US" sz="3200" spc="-57">
                <a:ea typeface="+mn-lt"/>
                <a:cs typeface="+mn-lt"/>
              </a:rPr>
              <a:t>, </a:t>
            </a:r>
            <a:r>
              <a:rPr lang="en-US" sz="3200" spc="-57" err="1">
                <a:ea typeface="+mn-lt"/>
                <a:cs typeface="+mn-lt"/>
              </a:rPr>
              <a:t>modele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uygun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sabit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bir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boyuta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getirilir</a:t>
            </a:r>
            <a:r>
              <a:rPr lang="en-US" sz="3200" spc="-57">
                <a:ea typeface="+mn-lt"/>
                <a:cs typeface="+mn-lt"/>
              </a:rPr>
              <a:t>. Bu, </a:t>
            </a:r>
            <a:r>
              <a:rPr lang="en-US" sz="3200" spc="-57" err="1">
                <a:ea typeface="+mn-lt"/>
                <a:cs typeface="+mn-lt"/>
              </a:rPr>
              <a:t>eğitim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süresini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kısaltır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ve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bellek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kullanımını</a:t>
            </a:r>
            <a:r>
              <a:rPr lang="en-US" sz="3200" spc="-57">
                <a:ea typeface="+mn-lt"/>
                <a:cs typeface="+mn-lt"/>
              </a:rPr>
              <a:t> optimize </a:t>
            </a:r>
            <a:r>
              <a:rPr lang="en-US" sz="3200" spc="-57" err="1">
                <a:ea typeface="+mn-lt"/>
                <a:cs typeface="+mn-lt"/>
              </a:rPr>
              <a:t>eder</a:t>
            </a:r>
            <a:r>
              <a:rPr lang="en-US" sz="3200" spc="-57">
                <a:ea typeface="+mn-lt"/>
                <a:cs typeface="+mn-lt"/>
              </a:rPr>
              <a:t>.</a:t>
            </a:r>
            <a:endParaRPr lang="en-US" sz="3200">
              <a:ea typeface="Calibri"/>
              <a:cs typeface="Calibri"/>
            </a:endParaRPr>
          </a:p>
          <a:p>
            <a:r>
              <a:rPr lang="en-US" sz="3200" spc="-57">
                <a:solidFill>
                  <a:srgbClr val="C00000"/>
                </a:solidFill>
                <a:ea typeface="+mn-lt"/>
                <a:cs typeface="+mn-lt"/>
              </a:rPr>
              <a:t>2. </a:t>
            </a:r>
            <a:r>
              <a:rPr lang="en-US" sz="3200" spc="-57" err="1">
                <a:solidFill>
                  <a:srgbClr val="C00000"/>
                </a:solidFill>
                <a:ea typeface="+mn-lt"/>
                <a:cs typeface="+mn-lt"/>
              </a:rPr>
              <a:t>Normalizasyon</a:t>
            </a:r>
            <a:endParaRPr lang="en-US" sz="3200">
              <a:solidFill>
                <a:srgbClr val="C00000"/>
              </a:solidFill>
              <a:ea typeface="Calibri"/>
              <a:cs typeface="Calibri"/>
            </a:endParaRPr>
          </a:p>
          <a:p>
            <a:r>
              <a:rPr lang="en-US" sz="3200" spc="-57" err="1">
                <a:ea typeface="+mn-lt"/>
                <a:cs typeface="+mn-lt"/>
              </a:rPr>
              <a:t>Piksel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değerleri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genellikle</a:t>
            </a:r>
            <a:r>
              <a:rPr lang="en-US" sz="3200" spc="-57">
                <a:ea typeface="+mn-lt"/>
                <a:cs typeface="+mn-lt"/>
              </a:rPr>
              <a:t> 0–1 </a:t>
            </a:r>
            <a:r>
              <a:rPr lang="en-US" sz="3200" spc="-57" err="1">
                <a:ea typeface="+mn-lt"/>
                <a:cs typeface="+mn-lt"/>
              </a:rPr>
              <a:t>aralığına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çekilir</a:t>
            </a:r>
            <a:r>
              <a:rPr lang="en-US" sz="3200" spc="-57">
                <a:ea typeface="+mn-lt"/>
                <a:cs typeface="+mn-lt"/>
              </a:rPr>
              <a:t>. Bu </a:t>
            </a:r>
            <a:r>
              <a:rPr lang="en-US" sz="3200" spc="-57" err="1">
                <a:ea typeface="+mn-lt"/>
                <a:cs typeface="+mn-lt"/>
              </a:rPr>
              <a:t>işlem</a:t>
            </a:r>
            <a:r>
              <a:rPr lang="en-US" sz="3200" spc="-57">
                <a:ea typeface="+mn-lt"/>
                <a:cs typeface="+mn-lt"/>
              </a:rPr>
              <a:t>, </a:t>
            </a:r>
            <a:r>
              <a:rPr lang="en-US" sz="3200" spc="-57" err="1">
                <a:ea typeface="+mn-lt"/>
                <a:cs typeface="+mn-lt"/>
              </a:rPr>
              <a:t>sinir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ağının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daha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dengeli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ve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hızlı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öğrenmesini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sağlar</a:t>
            </a:r>
            <a:r>
              <a:rPr lang="en-US" sz="3200" spc="-57">
                <a:ea typeface="+mn-lt"/>
                <a:cs typeface="+mn-lt"/>
              </a:rPr>
              <a:t>.</a:t>
            </a:r>
            <a:endParaRPr lang="en-US" sz="3200">
              <a:ea typeface="Calibri"/>
              <a:cs typeface="Calibri"/>
            </a:endParaRPr>
          </a:p>
          <a:p>
            <a:r>
              <a:rPr lang="en-US" sz="3200" spc="-57">
                <a:solidFill>
                  <a:srgbClr val="C00000"/>
                </a:solidFill>
                <a:ea typeface="+mn-lt"/>
                <a:cs typeface="+mn-lt"/>
              </a:rPr>
              <a:t>3. Gri </a:t>
            </a:r>
            <a:r>
              <a:rPr lang="en-US" sz="3200" spc="-57" err="1">
                <a:solidFill>
                  <a:srgbClr val="C00000"/>
                </a:solidFill>
                <a:ea typeface="+mn-lt"/>
                <a:cs typeface="+mn-lt"/>
              </a:rPr>
              <a:t>Tonlamaya</a:t>
            </a:r>
            <a:r>
              <a:rPr lang="en-US" sz="3200" spc="-57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en-US" sz="3200" spc="-57" err="1">
                <a:solidFill>
                  <a:srgbClr val="C00000"/>
                </a:solidFill>
                <a:ea typeface="+mn-lt"/>
                <a:cs typeface="+mn-lt"/>
              </a:rPr>
              <a:t>Çevirme</a:t>
            </a:r>
            <a:endParaRPr lang="en-US" sz="3200">
              <a:solidFill>
                <a:srgbClr val="C00000"/>
              </a:solidFill>
              <a:ea typeface="Calibri"/>
              <a:cs typeface="Calibri"/>
            </a:endParaRPr>
          </a:p>
          <a:p>
            <a:r>
              <a:rPr lang="en-US" sz="3200" spc="-57">
                <a:ea typeface="+mn-lt"/>
                <a:cs typeface="+mn-lt"/>
              </a:rPr>
              <a:t>Renk </a:t>
            </a:r>
            <a:r>
              <a:rPr lang="en-US" sz="3200" spc="-57" err="1">
                <a:ea typeface="+mn-lt"/>
                <a:cs typeface="+mn-lt"/>
              </a:rPr>
              <a:t>bilgisi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plaka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tanımada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çoğu</a:t>
            </a:r>
            <a:r>
              <a:rPr lang="en-US" sz="3200" spc="-57">
                <a:ea typeface="+mn-lt"/>
                <a:cs typeface="+mn-lt"/>
              </a:rPr>
              <a:t> zaman </a:t>
            </a:r>
            <a:r>
              <a:rPr lang="en-US" sz="3200" spc="-57" err="1">
                <a:ea typeface="+mn-lt"/>
                <a:cs typeface="+mn-lt"/>
              </a:rPr>
              <a:t>gerekli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değildir</a:t>
            </a:r>
            <a:r>
              <a:rPr lang="en-US" sz="3200" spc="-57">
                <a:ea typeface="+mn-lt"/>
                <a:cs typeface="+mn-lt"/>
              </a:rPr>
              <a:t>. Gri </a:t>
            </a:r>
            <a:r>
              <a:rPr lang="en-US" sz="3200" spc="-57" err="1">
                <a:ea typeface="+mn-lt"/>
                <a:cs typeface="+mn-lt"/>
              </a:rPr>
              <a:t>tonlama</a:t>
            </a:r>
            <a:r>
              <a:rPr lang="en-US" sz="3200" spc="-57">
                <a:ea typeface="+mn-lt"/>
                <a:cs typeface="+mn-lt"/>
              </a:rPr>
              <a:t>, </a:t>
            </a:r>
            <a:r>
              <a:rPr lang="en-US" sz="3200" spc="-57" err="1">
                <a:ea typeface="+mn-lt"/>
                <a:cs typeface="+mn-lt"/>
              </a:rPr>
              <a:t>veri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boyutunu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azaltırken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karakter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detaylarını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korur</a:t>
            </a:r>
            <a:r>
              <a:rPr lang="en-US" sz="3200" spc="-57">
                <a:ea typeface="+mn-lt"/>
                <a:cs typeface="+mn-lt"/>
              </a:rPr>
              <a:t>.</a:t>
            </a:r>
            <a:endParaRPr lang="en-US" sz="3200">
              <a:ea typeface="Calibri"/>
              <a:cs typeface="Calibri"/>
            </a:endParaRPr>
          </a:p>
          <a:p>
            <a:endParaRPr lang="en-US" sz="2800" spc="-57">
              <a:ea typeface="Calibri"/>
              <a:cs typeface="Calibri"/>
            </a:endParaRPr>
          </a:p>
          <a:p>
            <a:pPr>
              <a:lnSpc>
                <a:spcPts val="4059"/>
              </a:lnSpc>
              <a:spcBef>
                <a:spcPct val="0"/>
              </a:spcBef>
            </a:pPr>
            <a:endParaRPr lang="en-US" sz="2800" spc="-57">
              <a:ea typeface="Calibri"/>
              <a:cs typeface="Calibri"/>
            </a:endParaRP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E107037B-E23E-7AA6-73E3-1131D14E8EA9}"/>
              </a:ext>
            </a:extLst>
          </p:cNvPr>
          <p:cNvSpPr txBox="1"/>
          <p:nvPr/>
        </p:nvSpPr>
        <p:spPr>
          <a:xfrm>
            <a:off x="582945" y="4527653"/>
            <a:ext cx="656117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0" err="1">
                <a:solidFill>
                  <a:srgbClr val="28292B"/>
                </a:solidFill>
                <a:latin typeface="Lato"/>
                <a:ea typeface="Lato"/>
                <a:cs typeface="Lato"/>
              </a:rPr>
              <a:t>Ön</a:t>
            </a:r>
            <a:r>
              <a:rPr lang="en-US" sz="8000">
                <a:solidFill>
                  <a:srgbClr val="28292B"/>
                </a:solidFill>
                <a:latin typeface="Lato"/>
                <a:ea typeface="Lato"/>
                <a:cs typeface="Lato"/>
              </a:rPr>
              <a:t> </a:t>
            </a:r>
            <a:r>
              <a:rPr lang="en-US" sz="8000" err="1">
                <a:solidFill>
                  <a:srgbClr val="28292B"/>
                </a:solidFill>
                <a:latin typeface="Lato"/>
                <a:ea typeface="Lato"/>
                <a:cs typeface="Lato"/>
              </a:rPr>
              <a:t>İşleme</a:t>
            </a:r>
            <a:endParaRPr lang="tr-TR" sz="8000">
              <a:solidFill>
                <a:srgbClr val="28292B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9293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901545-DDB3-2C13-867A-443AEB80B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C74AF55-05CF-1A29-4FB2-2CC9E6E9EE39}"/>
              </a:ext>
            </a:extLst>
          </p:cNvPr>
          <p:cNvSpPr txBox="1"/>
          <p:nvPr/>
        </p:nvSpPr>
        <p:spPr>
          <a:xfrm>
            <a:off x="7339895" y="-1518223"/>
            <a:ext cx="10956172" cy="120615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US" sz="2800" spc="-57">
              <a:ea typeface="Calibri"/>
              <a:cs typeface="Calibri"/>
            </a:endParaRPr>
          </a:p>
          <a:p>
            <a:endParaRPr lang="en-US" sz="2800">
              <a:ea typeface="Calibri"/>
              <a:cs typeface="Calibri"/>
            </a:endParaRPr>
          </a:p>
          <a:p>
            <a:endParaRPr lang="en-US" sz="2800">
              <a:ea typeface="Calibri"/>
              <a:cs typeface="Calibri"/>
            </a:endParaRPr>
          </a:p>
          <a:p>
            <a:endParaRPr lang="en-US" sz="2800" spc="-57">
              <a:ea typeface="Calibri"/>
              <a:cs typeface="Calibri"/>
            </a:endParaRPr>
          </a:p>
          <a:p>
            <a:r>
              <a:rPr lang="en-US" sz="3200" spc="-57">
                <a:solidFill>
                  <a:srgbClr val="C00000"/>
                </a:solidFill>
                <a:ea typeface="+mn-lt"/>
                <a:cs typeface="+mn-lt"/>
              </a:rPr>
              <a:t>4. </a:t>
            </a:r>
            <a:r>
              <a:rPr lang="en-US" sz="3200" spc="-57" err="1">
                <a:solidFill>
                  <a:srgbClr val="C00000"/>
                </a:solidFill>
                <a:ea typeface="+mn-lt"/>
                <a:cs typeface="+mn-lt"/>
              </a:rPr>
              <a:t>Gürültü</a:t>
            </a:r>
            <a:r>
              <a:rPr lang="en-US" sz="3200" spc="-57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en-US" sz="3200" spc="-57" err="1">
                <a:solidFill>
                  <a:srgbClr val="C00000"/>
                </a:solidFill>
                <a:ea typeface="+mn-lt"/>
                <a:cs typeface="+mn-lt"/>
              </a:rPr>
              <a:t>Azaltma</a:t>
            </a:r>
            <a:endParaRPr lang="en-US" sz="3200">
              <a:solidFill>
                <a:srgbClr val="C00000"/>
              </a:solidFill>
              <a:ea typeface="Calibri"/>
              <a:cs typeface="Calibri"/>
            </a:endParaRPr>
          </a:p>
          <a:p>
            <a:r>
              <a:rPr lang="en-US" sz="3200" spc="-57">
                <a:ea typeface="+mn-lt"/>
                <a:cs typeface="+mn-lt"/>
              </a:rPr>
              <a:t>Kamera </a:t>
            </a:r>
            <a:r>
              <a:rPr lang="en-US" sz="3200" spc="-57" err="1">
                <a:ea typeface="+mn-lt"/>
                <a:cs typeface="+mn-lt"/>
              </a:rPr>
              <a:t>kaynaklı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bozulmalar</a:t>
            </a:r>
            <a:r>
              <a:rPr lang="en-US" sz="3200" spc="-57">
                <a:ea typeface="+mn-lt"/>
                <a:cs typeface="+mn-lt"/>
              </a:rPr>
              <a:t>, OCR </a:t>
            </a:r>
            <a:r>
              <a:rPr lang="en-US" sz="3200" spc="-57" err="1">
                <a:ea typeface="+mn-lt"/>
                <a:cs typeface="+mn-lt"/>
              </a:rPr>
              <a:t>performansını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düşürür</a:t>
            </a:r>
            <a:r>
              <a:rPr lang="en-US" sz="3200" spc="-57">
                <a:ea typeface="+mn-lt"/>
                <a:cs typeface="+mn-lt"/>
              </a:rPr>
              <a:t>.</a:t>
            </a:r>
            <a:endParaRPr lang="en-US" sz="3200">
              <a:ea typeface="Calibri"/>
              <a:cs typeface="Calibri"/>
            </a:endParaRPr>
          </a:p>
          <a:p>
            <a:r>
              <a:rPr lang="en-US" sz="3200" spc="-57">
                <a:ea typeface="+mn-lt"/>
                <a:cs typeface="+mn-lt"/>
              </a:rPr>
              <a:t>Bu </a:t>
            </a:r>
            <a:r>
              <a:rPr lang="en-US" sz="3200" spc="-57" err="1">
                <a:ea typeface="+mn-lt"/>
                <a:cs typeface="+mn-lt"/>
              </a:rPr>
              <a:t>nedenle</a:t>
            </a:r>
            <a:r>
              <a:rPr lang="en-US" sz="3200" spc="-57">
                <a:ea typeface="+mn-lt"/>
                <a:cs typeface="+mn-lt"/>
              </a:rPr>
              <a:t>:</a:t>
            </a:r>
            <a:endParaRPr lang="en-US" sz="3200">
              <a:ea typeface="Calibri"/>
              <a:cs typeface="Calibri"/>
            </a:endParaRPr>
          </a:p>
          <a:p>
            <a:r>
              <a:rPr lang="en-US" sz="3200" spc="-57">
                <a:ea typeface="+mn-lt"/>
                <a:cs typeface="+mn-lt"/>
              </a:rPr>
              <a:t>    •    Gaussian Blur</a:t>
            </a:r>
            <a:endParaRPr lang="en-US" sz="3200">
              <a:ea typeface="Calibri"/>
              <a:cs typeface="Calibri"/>
            </a:endParaRPr>
          </a:p>
          <a:p>
            <a:r>
              <a:rPr lang="en-US" sz="3200" spc="-57">
                <a:ea typeface="+mn-lt"/>
                <a:cs typeface="+mn-lt"/>
              </a:rPr>
              <a:t>    •    Median Filter</a:t>
            </a:r>
            <a:endParaRPr lang="en-US" sz="3200">
              <a:ea typeface="Calibri"/>
              <a:cs typeface="Calibri"/>
            </a:endParaRPr>
          </a:p>
          <a:p>
            <a:r>
              <a:rPr lang="en-US" sz="3200" spc="-57" err="1">
                <a:ea typeface="+mn-lt"/>
                <a:cs typeface="+mn-lt"/>
              </a:rPr>
              <a:t>gibi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filtreler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kullanılarak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gürültü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azaltılır</a:t>
            </a:r>
            <a:r>
              <a:rPr lang="en-US" sz="3200" spc="-57">
                <a:ea typeface="+mn-lt"/>
                <a:cs typeface="+mn-lt"/>
              </a:rPr>
              <a:t>.</a:t>
            </a:r>
            <a:endParaRPr lang="en-US" sz="3200">
              <a:ea typeface="Calibri"/>
              <a:cs typeface="Calibri"/>
            </a:endParaRPr>
          </a:p>
          <a:p>
            <a:r>
              <a:rPr lang="en-US" sz="3200" spc="-57">
                <a:solidFill>
                  <a:srgbClr val="C00000"/>
                </a:solidFill>
                <a:ea typeface="+mn-lt"/>
                <a:cs typeface="+mn-lt"/>
              </a:rPr>
              <a:t>5. </a:t>
            </a:r>
            <a:r>
              <a:rPr lang="en-US" sz="3200" spc="-57" err="1">
                <a:solidFill>
                  <a:srgbClr val="C00000"/>
                </a:solidFill>
                <a:ea typeface="+mn-lt"/>
                <a:cs typeface="+mn-lt"/>
              </a:rPr>
              <a:t>Kontrast</a:t>
            </a:r>
            <a:r>
              <a:rPr lang="en-US" sz="3200" spc="-57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en-US" sz="3200" spc="-57" err="1">
                <a:solidFill>
                  <a:srgbClr val="C00000"/>
                </a:solidFill>
                <a:ea typeface="+mn-lt"/>
                <a:cs typeface="+mn-lt"/>
              </a:rPr>
              <a:t>Artırma</a:t>
            </a:r>
            <a:endParaRPr lang="en-US" sz="3200">
              <a:solidFill>
                <a:srgbClr val="C00000"/>
              </a:solidFill>
              <a:ea typeface="Calibri"/>
              <a:cs typeface="Calibri"/>
            </a:endParaRPr>
          </a:p>
          <a:p>
            <a:r>
              <a:rPr lang="en-US" sz="3200" spc="-57">
                <a:ea typeface="+mn-lt"/>
                <a:cs typeface="+mn-lt"/>
              </a:rPr>
              <a:t>Plaka </a:t>
            </a:r>
            <a:r>
              <a:rPr lang="en-US" sz="3200" spc="-57" err="1">
                <a:ea typeface="+mn-lt"/>
                <a:cs typeface="+mn-lt"/>
              </a:rPr>
              <a:t>karakterleri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ile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arka</a:t>
            </a:r>
            <a:r>
              <a:rPr lang="en-US" sz="3200" spc="-57">
                <a:ea typeface="+mn-lt"/>
                <a:cs typeface="+mn-lt"/>
              </a:rPr>
              <a:t> plan </a:t>
            </a:r>
            <a:r>
              <a:rPr lang="en-US" sz="3200" spc="-57" err="1">
                <a:ea typeface="+mn-lt"/>
                <a:cs typeface="+mn-lt"/>
              </a:rPr>
              <a:t>arasındaki</a:t>
            </a:r>
            <a:r>
              <a:rPr lang="en-US" sz="3200" spc="-57">
                <a:ea typeface="+mn-lt"/>
                <a:cs typeface="+mn-lt"/>
              </a:rPr>
              <a:t> fark </a:t>
            </a:r>
            <a:r>
              <a:rPr lang="en-US" sz="3200" spc="-57" err="1">
                <a:ea typeface="+mn-lt"/>
                <a:cs typeface="+mn-lt"/>
              </a:rPr>
              <a:t>artırılır</a:t>
            </a:r>
            <a:r>
              <a:rPr lang="en-US" sz="3200" spc="-57">
                <a:ea typeface="+mn-lt"/>
                <a:cs typeface="+mn-lt"/>
              </a:rPr>
              <a:t>. Bu </a:t>
            </a:r>
            <a:r>
              <a:rPr lang="en-US" sz="3200" spc="-57" err="1">
                <a:ea typeface="+mn-lt"/>
                <a:cs typeface="+mn-lt"/>
              </a:rPr>
              <a:t>adım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özellikle</a:t>
            </a:r>
            <a:r>
              <a:rPr lang="en-US" sz="3200" spc="-57">
                <a:ea typeface="+mn-lt"/>
                <a:cs typeface="+mn-lt"/>
              </a:rPr>
              <a:t> OCR </a:t>
            </a:r>
            <a:r>
              <a:rPr lang="en-US" sz="3200" spc="-57" err="1">
                <a:ea typeface="+mn-lt"/>
                <a:cs typeface="+mn-lt"/>
              </a:rPr>
              <a:t>doğruluğunu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ciddi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oranda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yükseltir</a:t>
            </a:r>
            <a:r>
              <a:rPr lang="en-US" sz="3200" spc="-57">
                <a:ea typeface="+mn-lt"/>
                <a:cs typeface="+mn-lt"/>
              </a:rPr>
              <a:t>.</a:t>
            </a:r>
            <a:endParaRPr lang="en-US" sz="3200">
              <a:ea typeface="Calibri"/>
              <a:cs typeface="Calibri"/>
            </a:endParaRPr>
          </a:p>
          <a:p>
            <a:r>
              <a:rPr lang="en-US" sz="3200" spc="-57">
                <a:solidFill>
                  <a:srgbClr val="C00000"/>
                </a:solidFill>
                <a:ea typeface="+mn-lt"/>
                <a:cs typeface="+mn-lt"/>
              </a:rPr>
              <a:t>6. </a:t>
            </a:r>
            <a:r>
              <a:rPr lang="en-US" sz="3200" spc="-57" err="1">
                <a:solidFill>
                  <a:srgbClr val="C00000"/>
                </a:solidFill>
                <a:ea typeface="+mn-lt"/>
                <a:cs typeface="+mn-lt"/>
              </a:rPr>
              <a:t>Eşikleme</a:t>
            </a:r>
            <a:r>
              <a:rPr lang="en-US" sz="3200" spc="-57">
                <a:solidFill>
                  <a:srgbClr val="C00000"/>
                </a:solidFill>
                <a:ea typeface="+mn-lt"/>
                <a:cs typeface="+mn-lt"/>
              </a:rPr>
              <a:t> (Thresholding)</a:t>
            </a:r>
            <a:endParaRPr lang="en-US" sz="3200">
              <a:solidFill>
                <a:srgbClr val="C00000"/>
              </a:solidFill>
              <a:ea typeface="Calibri"/>
              <a:cs typeface="Calibri"/>
            </a:endParaRPr>
          </a:p>
          <a:p>
            <a:r>
              <a:rPr lang="en-US" sz="3200" spc="-57" err="1">
                <a:ea typeface="+mn-lt"/>
                <a:cs typeface="+mn-lt"/>
              </a:rPr>
              <a:t>Görüntü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siyah-beyaz</a:t>
            </a:r>
            <a:r>
              <a:rPr lang="en-US" sz="3200" spc="-57">
                <a:ea typeface="+mn-lt"/>
                <a:cs typeface="+mn-lt"/>
              </a:rPr>
              <a:t> hale </a:t>
            </a:r>
            <a:r>
              <a:rPr lang="en-US" sz="3200" spc="-57" err="1">
                <a:ea typeface="+mn-lt"/>
                <a:cs typeface="+mn-lt"/>
              </a:rPr>
              <a:t>getirilir</a:t>
            </a:r>
            <a:r>
              <a:rPr lang="en-US" sz="3200" spc="-57">
                <a:ea typeface="+mn-lt"/>
                <a:cs typeface="+mn-lt"/>
              </a:rPr>
              <a:t>.</a:t>
            </a:r>
            <a:endParaRPr lang="en-US" sz="3200">
              <a:ea typeface="Calibri"/>
              <a:cs typeface="Calibri"/>
            </a:endParaRPr>
          </a:p>
          <a:p>
            <a:r>
              <a:rPr lang="en-US" sz="3200" spc="-57">
                <a:ea typeface="+mn-lt"/>
                <a:cs typeface="+mn-lt"/>
              </a:rPr>
              <a:t>    •    Global threshold</a:t>
            </a:r>
            <a:endParaRPr lang="en-US" sz="3200">
              <a:ea typeface="Calibri"/>
              <a:cs typeface="Calibri"/>
            </a:endParaRPr>
          </a:p>
          <a:p>
            <a:r>
              <a:rPr lang="en-US" sz="3200" spc="-57">
                <a:ea typeface="+mn-lt"/>
                <a:cs typeface="+mn-lt"/>
              </a:rPr>
              <a:t>    •    Adaptive threshold</a:t>
            </a:r>
            <a:endParaRPr lang="en-US" sz="3200">
              <a:ea typeface="Calibri"/>
              <a:cs typeface="Calibri"/>
            </a:endParaRPr>
          </a:p>
          <a:p>
            <a:r>
              <a:rPr lang="en-US" sz="3200" spc="-57" err="1">
                <a:ea typeface="+mn-lt"/>
                <a:cs typeface="+mn-lt"/>
              </a:rPr>
              <a:t>yöntemleri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kullanılabilir</a:t>
            </a:r>
            <a:r>
              <a:rPr lang="en-US" sz="3200" spc="-57">
                <a:ea typeface="+mn-lt"/>
                <a:cs typeface="+mn-lt"/>
              </a:rPr>
              <a:t>. Bu </a:t>
            </a:r>
            <a:r>
              <a:rPr lang="en-US" sz="3200" spc="-57" err="1">
                <a:ea typeface="+mn-lt"/>
                <a:cs typeface="+mn-lt"/>
              </a:rPr>
              <a:t>adım</a:t>
            </a:r>
            <a:r>
              <a:rPr lang="en-US" sz="3200" spc="-57">
                <a:ea typeface="+mn-lt"/>
                <a:cs typeface="+mn-lt"/>
              </a:rPr>
              <a:t>, </a:t>
            </a:r>
            <a:r>
              <a:rPr lang="en-US" sz="3200" spc="-57" err="1">
                <a:ea typeface="+mn-lt"/>
                <a:cs typeface="+mn-lt"/>
              </a:rPr>
              <a:t>karakter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sınırlarını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belirginleştirir</a:t>
            </a:r>
            <a:r>
              <a:rPr lang="en-US" sz="3200" spc="-57">
                <a:ea typeface="+mn-lt"/>
                <a:cs typeface="+mn-lt"/>
              </a:rPr>
              <a:t>.</a:t>
            </a:r>
            <a:endParaRPr lang="en-US" sz="3200">
              <a:ea typeface="Calibri"/>
              <a:cs typeface="Calibri"/>
            </a:endParaRPr>
          </a:p>
          <a:p>
            <a:r>
              <a:rPr lang="en-US" sz="3200" spc="-57">
                <a:solidFill>
                  <a:srgbClr val="C00000"/>
                </a:solidFill>
                <a:ea typeface="+mn-lt"/>
                <a:cs typeface="+mn-lt"/>
              </a:rPr>
              <a:t>7. Morfolojik </a:t>
            </a:r>
            <a:r>
              <a:rPr lang="en-US" sz="3200" spc="-57" err="1">
                <a:solidFill>
                  <a:srgbClr val="C00000"/>
                </a:solidFill>
                <a:ea typeface="+mn-lt"/>
                <a:cs typeface="+mn-lt"/>
              </a:rPr>
              <a:t>İşlemler</a:t>
            </a:r>
            <a:endParaRPr lang="en-US" sz="3200">
              <a:solidFill>
                <a:srgbClr val="C00000"/>
              </a:solidFill>
              <a:ea typeface="Calibri"/>
              <a:cs typeface="Calibri"/>
            </a:endParaRPr>
          </a:p>
          <a:p>
            <a:r>
              <a:rPr lang="en-US" sz="3200" spc="-57" err="1">
                <a:ea typeface="+mn-lt"/>
                <a:cs typeface="+mn-lt"/>
              </a:rPr>
              <a:t>Karakterlerdeki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kopuklukları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gidermek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veya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fazla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pikselleri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temizlemek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için</a:t>
            </a:r>
            <a:r>
              <a:rPr lang="en-US" sz="3200" spc="-57">
                <a:ea typeface="+mn-lt"/>
                <a:cs typeface="+mn-lt"/>
              </a:rPr>
              <a:t>:</a:t>
            </a:r>
            <a:endParaRPr lang="en-US" sz="3200">
              <a:ea typeface="Calibri"/>
              <a:cs typeface="Calibri"/>
            </a:endParaRPr>
          </a:p>
          <a:p>
            <a:r>
              <a:rPr lang="en-US" sz="3200" spc="-57">
                <a:ea typeface="+mn-lt"/>
                <a:cs typeface="+mn-lt"/>
              </a:rPr>
              <a:t>    •    Erosion</a:t>
            </a:r>
            <a:endParaRPr lang="en-US" sz="3200">
              <a:ea typeface="Calibri"/>
              <a:cs typeface="Calibri"/>
            </a:endParaRPr>
          </a:p>
          <a:p>
            <a:r>
              <a:rPr lang="en-US" sz="3200" spc="-57">
                <a:ea typeface="+mn-lt"/>
                <a:cs typeface="+mn-lt"/>
              </a:rPr>
              <a:t>    •    Dilation</a:t>
            </a:r>
            <a:endParaRPr lang="en-US" sz="3200">
              <a:ea typeface="Calibri"/>
              <a:cs typeface="Calibri"/>
            </a:endParaRPr>
          </a:p>
          <a:p>
            <a:r>
              <a:rPr lang="en-US" sz="3200" spc="-57" err="1">
                <a:ea typeface="+mn-lt"/>
                <a:cs typeface="+mn-lt"/>
              </a:rPr>
              <a:t>işlemleri</a:t>
            </a:r>
            <a:r>
              <a:rPr lang="en-US" sz="3200" spc="-57">
                <a:ea typeface="+mn-lt"/>
                <a:cs typeface="+mn-lt"/>
              </a:rPr>
              <a:t> </a:t>
            </a:r>
            <a:r>
              <a:rPr lang="en-US" sz="3200" spc="-57" err="1">
                <a:ea typeface="+mn-lt"/>
                <a:cs typeface="+mn-lt"/>
              </a:rPr>
              <a:t>uygulanır</a:t>
            </a:r>
            <a:r>
              <a:rPr lang="en-US" sz="3200" spc="-57">
                <a:ea typeface="+mn-lt"/>
                <a:cs typeface="+mn-lt"/>
              </a:rPr>
              <a:t>.</a:t>
            </a:r>
            <a:endParaRPr lang="en-US" sz="3200">
              <a:ea typeface="Calibri"/>
              <a:cs typeface="Calibri"/>
            </a:endParaRPr>
          </a:p>
          <a:p>
            <a:pPr>
              <a:lnSpc>
                <a:spcPts val="4059"/>
              </a:lnSpc>
              <a:spcBef>
                <a:spcPct val="0"/>
              </a:spcBef>
            </a:pPr>
            <a:endParaRPr lang="en-US" sz="2800" spc="-57">
              <a:ea typeface="Calibri"/>
              <a:cs typeface="Calibri"/>
            </a:endParaRP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9128D0AE-2DFE-AF0D-9B8C-BAF0B885730F}"/>
              </a:ext>
            </a:extLst>
          </p:cNvPr>
          <p:cNvSpPr txBox="1"/>
          <p:nvPr/>
        </p:nvSpPr>
        <p:spPr>
          <a:xfrm>
            <a:off x="767843" y="4477227"/>
            <a:ext cx="656117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0" err="1">
                <a:solidFill>
                  <a:srgbClr val="28292B"/>
                </a:solidFill>
                <a:latin typeface="Lato"/>
                <a:ea typeface="Lato"/>
                <a:cs typeface="Lato"/>
              </a:rPr>
              <a:t>Ön</a:t>
            </a:r>
            <a:r>
              <a:rPr lang="en-US" sz="8000">
                <a:solidFill>
                  <a:srgbClr val="28292B"/>
                </a:solidFill>
                <a:latin typeface="Lato"/>
                <a:ea typeface="Lato"/>
                <a:cs typeface="Lato"/>
              </a:rPr>
              <a:t> </a:t>
            </a:r>
            <a:r>
              <a:rPr lang="en-US" sz="8000" err="1">
                <a:solidFill>
                  <a:srgbClr val="28292B"/>
                </a:solidFill>
                <a:latin typeface="Lato"/>
                <a:ea typeface="Lato"/>
                <a:cs typeface="Lato"/>
              </a:rPr>
              <a:t>İşleme</a:t>
            </a:r>
            <a:endParaRPr lang="tr-TR" sz="8000">
              <a:solidFill>
                <a:srgbClr val="28292B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7017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3879" y="996114"/>
            <a:ext cx="7744803" cy="4370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endParaRPr lang="en-US" sz="2800" spc="-49">
              <a:solidFill>
                <a:srgbClr val="1C191A"/>
              </a:solidFill>
              <a:latin typeface="Lato"/>
              <a:ea typeface="Lato"/>
              <a:cs typeface="Lato"/>
            </a:endParaRPr>
          </a:p>
          <a:p>
            <a:r>
              <a:rPr lang="en-US" sz="3200" b="1">
                <a:solidFill>
                  <a:srgbClr val="C00000"/>
                </a:solidFill>
                <a:sym typeface="Lato"/>
              </a:rPr>
              <a:t>Epoch (</a:t>
            </a:r>
            <a:r>
              <a:rPr lang="en-US" sz="3200" b="1" err="1">
                <a:solidFill>
                  <a:srgbClr val="C00000"/>
                </a:solidFill>
                <a:sym typeface="Lato"/>
              </a:rPr>
              <a:t>Eğitim</a:t>
            </a:r>
            <a:r>
              <a:rPr lang="en-US" sz="3200" b="1">
                <a:solidFill>
                  <a:srgbClr val="C00000"/>
                </a:solidFill>
                <a:sym typeface="Lato"/>
              </a:rPr>
              <a:t> Turu) Nedir?</a:t>
            </a:r>
            <a:endParaRPr lang="en-US" sz="3200" b="1" spc="-49">
              <a:solidFill>
                <a:srgbClr val="C00000"/>
              </a:solidFill>
              <a:latin typeface="Lato"/>
              <a:ea typeface="Lato"/>
              <a:cs typeface="Lato"/>
            </a:endParaRPr>
          </a:p>
          <a:p>
            <a:r>
              <a:rPr lang="en-US" sz="2800" b="1" spc="-49">
                <a:ea typeface="+mn-lt"/>
                <a:cs typeface="+mn-lt"/>
                <a:sym typeface="Lato"/>
              </a:rPr>
              <a:t>Derin </a:t>
            </a:r>
            <a:r>
              <a:rPr lang="en-US" sz="2800" b="1" spc="-49" err="1">
                <a:ea typeface="+mn-lt"/>
                <a:cs typeface="+mn-lt"/>
                <a:sym typeface="Lato"/>
              </a:rPr>
              <a:t>öğrenme</a:t>
            </a:r>
            <a:r>
              <a:rPr lang="en-US" sz="2800" b="1" spc="-49">
                <a:ea typeface="+mn-lt"/>
                <a:cs typeface="+mn-lt"/>
                <a:sym typeface="Lato"/>
              </a:rPr>
              <a:t> </a:t>
            </a:r>
            <a:r>
              <a:rPr lang="en-US" sz="2800" b="1" spc="-49" err="1">
                <a:ea typeface="+mn-lt"/>
                <a:cs typeface="+mn-lt"/>
                <a:sym typeface="Lato"/>
              </a:rPr>
              <a:t>ve</a:t>
            </a:r>
            <a:r>
              <a:rPr lang="en-US" sz="2800" b="1" spc="-49">
                <a:ea typeface="+mn-lt"/>
                <a:cs typeface="+mn-lt"/>
                <a:sym typeface="Lato"/>
              </a:rPr>
              <a:t> </a:t>
            </a:r>
            <a:r>
              <a:rPr lang="en-US" sz="2800" b="1" spc="-49" err="1">
                <a:ea typeface="+mn-lt"/>
                <a:cs typeface="+mn-lt"/>
                <a:sym typeface="Lato"/>
              </a:rPr>
              <a:t>yapay</a:t>
            </a:r>
            <a:r>
              <a:rPr lang="en-US" sz="2800" b="1" spc="-49">
                <a:ea typeface="+mn-lt"/>
                <a:cs typeface="+mn-lt"/>
                <a:sym typeface="Lato"/>
              </a:rPr>
              <a:t> </a:t>
            </a:r>
            <a:r>
              <a:rPr lang="en-US" sz="2800" b="1" spc="-49" err="1">
                <a:ea typeface="+mn-lt"/>
                <a:cs typeface="+mn-lt"/>
                <a:sym typeface="Lato"/>
              </a:rPr>
              <a:t>sinir</a:t>
            </a:r>
            <a:r>
              <a:rPr lang="en-US" sz="2800" b="1" spc="-49">
                <a:ea typeface="+mn-lt"/>
                <a:cs typeface="+mn-lt"/>
                <a:sym typeface="Lato"/>
              </a:rPr>
              <a:t> </a:t>
            </a:r>
            <a:r>
              <a:rPr lang="en-US" sz="2800" b="1" spc="-49" err="1">
                <a:ea typeface="+mn-lt"/>
                <a:cs typeface="+mn-lt"/>
                <a:sym typeface="Lato"/>
              </a:rPr>
              <a:t>ağları</a:t>
            </a:r>
            <a:r>
              <a:rPr lang="en-US" sz="2800" b="1" spc="-49">
                <a:ea typeface="+mn-lt"/>
                <a:cs typeface="+mn-lt"/>
                <a:sym typeface="Lato"/>
              </a:rPr>
              <a:t> </a:t>
            </a:r>
            <a:r>
              <a:rPr lang="en-US" sz="2800" b="1" spc="-49" err="1">
                <a:ea typeface="+mn-lt"/>
                <a:cs typeface="+mn-lt"/>
                <a:sym typeface="Lato"/>
              </a:rPr>
              <a:t>literatüründe</a:t>
            </a:r>
            <a:r>
              <a:rPr lang="en-US" sz="2800" b="1" spc="-49">
                <a:ea typeface="+mn-lt"/>
                <a:cs typeface="+mn-lt"/>
                <a:sym typeface="Lato"/>
              </a:rPr>
              <a:t> Epoch, </a:t>
            </a:r>
            <a:r>
              <a:rPr lang="en-US" sz="2800" b="1" spc="-49" err="1">
                <a:ea typeface="+mn-lt"/>
                <a:cs typeface="+mn-lt"/>
                <a:sym typeface="Lato"/>
              </a:rPr>
              <a:t>eğitim</a:t>
            </a:r>
            <a:r>
              <a:rPr lang="en-US" sz="2800" b="1" spc="-49">
                <a:ea typeface="+mn-lt"/>
                <a:cs typeface="+mn-lt"/>
                <a:sym typeface="Lato"/>
              </a:rPr>
              <a:t> </a:t>
            </a:r>
            <a:r>
              <a:rPr lang="en-US" sz="2800" b="1" spc="-49" err="1">
                <a:ea typeface="+mn-lt"/>
                <a:cs typeface="+mn-lt"/>
                <a:sym typeface="Lato"/>
              </a:rPr>
              <a:t>veri</a:t>
            </a:r>
            <a:r>
              <a:rPr lang="en-US" sz="2800" b="1" spc="-49">
                <a:ea typeface="+mn-lt"/>
                <a:cs typeface="+mn-lt"/>
                <a:sym typeface="Lato"/>
              </a:rPr>
              <a:t> </a:t>
            </a:r>
            <a:r>
              <a:rPr lang="en-US" sz="2800" b="1" spc="-49" err="1">
                <a:ea typeface="+mn-lt"/>
                <a:cs typeface="+mn-lt"/>
                <a:sym typeface="Lato"/>
              </a:rPr>
              <a:t>setindeki</a:t>
            </a:r>
            <a:r>
              <a:rPr lang="en-US" sz="2800" b="1" spc="-49">
                <a:ea typeface="+mn-lt"/>
                <a:cs typeface="+mn-lt"/>
                <a:sym typeface="Lato"/>
              </a:rPr>
              <a:t> </a:t>
            </a:r>
            <a:r>
              <a:rPr lang="en-US" sz="2800" b="1" spc="-49" err="1">
                <a:ea typeface="+mn-lt"/>
                <a:cs typeface="+mn-lt"/>
                <a:sym typeface="Lato"/>
              </a:rPr>
              <a:t>tüm</a:t>
            </a:r>
            <a:r>
              <a:rPr lang="en-US" sz="2800" b="1" spc="-49">
                <a:ea typeface="+mn-lt"/>
                <a:cs typeface="+mn-lt"/>
                <a:sym typeface="Lato"/>
              </a:rPr>
              <a:t> </a:t>
            </a:r>
            <a:r>
              <a:rPr lang="en-US" sz="2800" b="1" spc="-49" err="1">
                <a:ea typeface="+mn-lt"/>
                <a:cs typeface="+mn-lt"/>
                <a:sym typeface="Lato"/>
              </a:rPr>
              <a:t>örneklerin</a:t>
            </a:r>
            <a:r>
              <a:rPr lang="en-US" sz="2800" b="1" spc="-49">
                <a:ea typeface="+mn-lt"/>
                <a:cs typeface="+mn-lt"/>
                <a:sym typeface="Lato"/>
              </a:rPr>
              <a:t> (</a:t>
            </a:r>
            <a:r>
              <a:rPr lang="en-US" sz="2800" b="1" spc="-49" err="1">
                <a:ea typeface="+mn-lt"/>
                <a:cs typeface="+mn-lt"/>
                <a:sym typeface="Lato"/>
              </a:rPr>
              <a:t>görsellerin</a:t>
            </a:r>
            <a:r>
              <a:rPr lang="en-US" sz="2800" b="1" spc="-49">
                <a:ea typeface="+mn-lt"/>
                <a:cs typeface="+mn-lt"/>
                <a:sym typeface="Lato"/>
              </a:rPr>
              <a:t>, </a:t>
            </a:r>
            <a:r>
              <a:rPr lang="en-US" sz="2800" b="1" spc="-49" err="1">
                <a:ea typeface="+mn-lt"/>
                <a:cs typeface="+mn-lt"/>
                <a:sym typeface="Lato"/>
              </a:rPr>
              <a:t>verilerin</a:t>
            </a:r>
            <a:r>
              <a:rPr lang="en-US" sz="2800" b="1" spc="-49">
                <a:ea typeface="+mn-lt"/>
                <a:cs typeface="+mn-lt"/>
                <a:sym typeface="Lato"/>
              </a:rPr>
              <a:t>) </a:t>
            </a:r>
            <a:r>
              <a:rPr lang="en-US" sz="2800" b="1" spc="-49" err="1">
                <a:ea typeface="+mn-lt"/>
                <a:cs typeface="+mn-lt"/>
                <a:sym typeface="Lato"/>
              </a:rPr>
              <a:t>sinir</a:t>
            </a:r>
            <a:r>
              <a:rPr lang="en-US" sz="2800" b="1" spc="-49">
                <a:ea typeface="+mn-lt"/>
                <a:cs typeface="+mn-lt"/>
                <a:sym typeface="Lato"/>
              </a:rPr>
              <a:t> </a:t>
            </a:r>
            <a:r>
              <a:rPr lang="en-US" sz="2800" b="1" spc="-49" err="1">
                <a:ea typeface="+mn-lt"/>
                <a:cs typeface="+mn-lt"/>
                <a:sym typeface="Lato"/>
              </a:rPr>
              <a:t>ağı</a:t>
            </a:r>
            <a:r>
              <a:rPr lang="en-US" sz="2800" b="1" spc="-49">
                <a:ea typeface="+mn-lt"/>
                <a:cs typeface="+mn-lt"/>
                <a:sym typeface="Lato"/>
              </a:rPr>
              <a:t> </a:t>
            </a:r>
            <a:r>
              <a:rPr lang="en-US" sz="2800" b="1" spc="-49" err="1">
                <a:ea typeface="+mn-lt"/>
                <a:cs typeface="+mn-lt"/>
                <a:sym typeface="Lato"/>
              </a:rPr>
              <a:t>üzerinden</a:t>
            </a:r>
            <a:r>
              <a:rPr lang="en-US" sz="2800" b="1" spc="-49">
                <a:ea typeface="+mn-lt"/>
                <a:cs typeface="+mn-lt"/>
                <a:sym typeface="Lato"/>
              </a:rPr>
              <a:t> tam </a:t>
            </a:r>
            <a:r>
              <a:rPr lang="en-US" sz="2800" b="1" spc="-49" err="1">
                <a:ea typeface="+mn-lt"/>
                <a:cs typeface="+mn-lt"/>
                <a:sym typeface="Lato"/>
              </a:rPr>
              <a:t>bir</a:t>
            </a:r>
            <a:r>
              <a:rPr lang="en-US" sz="2800" b="1" spc="-49">
                <a:ea typeface="+mn-lt"/>
                <a:cs typeface="+mn-lt"/>
                <a:sym typeface="Lato"/>
              </a:rPr>
              <a:t> </a:t>
            </a:r>
            <a:r>
              <a:rPr lang="en-US" sz="2800" b="1" spc="-49" err="1">
                <a:ea typeface="+mn-lt"/>
                <a:cs typeface="+mn-lt"/>
                <a:sym typeface="Lato"/>
              </a:rPr>
              <a:t>kez</a:t>
            </a:r>
            <a:r>
              <a:rPr lang="en-US" sz="2800" b="1" spc="-49">
                <a:ea typeface="+mn-lt"/>
                <a:cs typeface="+mn-lt"/>
                <a:sym typeface="Lato"/>
              </a:rPr>
              <a:t> </a:t>
            </a:r>
            <a:r>
              <a:rPr lang="en-US" sz="2800" b="1" spc="-49" err="1">
                <a:ea typeface="+mn-lt"/>
                <a:cs typeface="+mn-lt"/>
                <a:sym typeface="Lato"/>
              </a:rPr>
              <a:t>geçirilmesi</a:t>
            </a:r>
            <a:r>
              <a:rPr lang="en-US" sz="2800" b="1" spc="-49">
                <a:ea typeface="+mn-lt"/>
                <a:cs typeface="+mn-lt"/>
                <a:sym typeface="Lato"/>
              </a:rPr>
              <a:t> </a:t>
            </a:r>
            <a:r>
              <a:rPr lang="en-US" sz="2800" b="1" spc="-49" err="1">
                <a:ea typeface="+mn-lt"/>
                <a:cs typeface="+mn-lt"/>
                <a:sym typeface="Lato"/>
              </a:rPr>
              <a:t>sürecini</a:t>
            </a:r>
            <a:r>
              <a:rPr lang="en-US" sz="2800" b="1" spc="-49">
                <a:ea typeface="+mn-lt"/>
                <a:cs typeface="+mn-lt"/>
                <a:sym typeface="Lato"/>
              </a:rPr>
              <a:t> </a:t>
            </a:r>
            <a:r>
              <a:rPr lang="en-US" sz="2800" b="1" spc="-49" err="1">
                <a:ea typeface="+mn-lt"/>
                <a:cs typeface="+mn-lt"/>
                <a:sym typeface="Lato"/>
              </a:rPr>
              <a:t>ifade</a:t>
            </a:r>
            <a:r>
              <a:rPr lang="en-US" sz="2800" b="1" spc="-49">
                <a:ea typeface="+mn-lt"/>
                <a:cs typeface="+mn-lt"/>
                <a:sym typeface="Lato"/>
              </a:rPr>
              <a:t> </a:t>
            </a:r>
            <a:r>
              <a:rPr lang="en-US" sz="2800" b="1" spc="-49" err="1">
                <a:ea typeface="+mn-lt"/>
                <a:cs typeface="+mn-lt"/>
                <a:sym typeface="Lato"/>
              </a:rPr>
              <a:t>eder</a:t>
            </a:r>
            <a:r>
              <a:rPr lang="en-US" sz="2800" b="1" spc="-49">
                <a:ea typeface="+mn-lt"/>
                <a:cs typeface="+mn-lt"/>
                <a:sym typeface="Lato"/>
              </a:rPr>
              <a:t>. Bir </a:t>
            </a:r>
            <a:r>
              <a:rPr lang="en-US" sz="2800" b="1" spc="-49" err="1">
                <a:ea typeface="+mn-lt"/>
                <a:cs typeface="+mn-lt"/>
                <a:sym typeface="Lato"/>
              </a:rPr>
              <a:t>başka</a:t>
            </a:r>
            <a:r>
              <a:rPr lang="en-US" sz="2800" b="1" spc="-49">
                <a:ea typeface="+mn-lt"/>
                <a:cs typeface="+mn-lt"/>
                <a:sym typeface="Lato"/>
              </a:rPr>
              <a:t> </a:t>
            </a:r>
            <a:r>
              <a:rPr lang="en-US" sz="2800" b="1" spc="-49" err="1">
                <a:ea typeface="+mn-lt"/>
                <a:cs typeface="+mn-lt"/>
                <a:sym typeface="Lato"/>
              </a:rPr>
              <a:t>deyişle</a:t>
            </a:r>
            <a:r>
              <a:rPr lang="en-US" sz="2800" b="1" spc="-49">
                <a:ea typeface="+mn-lt"/>
                <a:cs typeface="+mn-lt"/>
                <a:sym typeface="Lato"/>
              </a:rPr>
              <a:t>, </a:t>
            </a:r>
            <a:r>
              <a:rPr lang="en-US" sz="2800" b="1" spc="-49" err="1">
                <a:ea typeface="+mn-lt"/>
                <a:cs typeface="+mn-lt"/>
                <a:sym typeface="Lato"/>
              </a:rPr>
              <a:t>modelin</a:t>
            </a:r>
            <a:r>
              <a:rPr lang="en-US" sz="2800" b="1" spc="-49">
                <a:ea typeface="+mn-lt"/>
                <a:cs typeface="+mn-lt"/>
                <a:sym typeface="Lato"/>
              </a:rPr>
              <a:t> </a:t>
            </a:r>
            <a:r>
              <a:rPr lang="en-US" sz="2800" b="1" spc="-49" err="1">
                <a:ea typeface="+mn-lt"/>
                <a:cs typeface="+mn-lt"/>
                <a:sym typeface="Lato"/>
              </a:rPr>
              <a:t>eğitim</a:t>
            </a:r>
            <a:r>
              <a:rPr lang="en-US" sz="2800" b="1" spc="-49">
                <a:ea typeface="+mn-lt"/>
                <a:cs typeface="+mn-lt"/>
                <a:sym typeface="Lato"/>
              </a:rPr>
              <a:t> </a:t>
            </a:r>
            <a:r>
              <a:rPr lang="en-US" sz="2800" b="1" spc="-49" err="1">
                <a:ea typeface="+mn-lt"/>
                <a:cs typeface="+mn-lt"/>
                <a:sym typeface="Lato"/>
              </a:rPr>
              <a:t>setindeki</a:t>
            </a:r>
            <a:r>
              <a:rPr lang="en-US" sz="2800" b="1" spc="-49">
                <a:ea typeface="+mn-lt"/>
                <a:cs typeface="+mn-lt"/>
                <a:sym typeface="Lato"/>
              </a:rPr>
              <a:t> her </a:t>
            </a:r>
            <a:r>
              <a:rPr lang="en-US" sz="2800" b="1" spc="-49" err="1">
                <a:ea typeface="+mn-lt"/>
                <a:cs typeface="+mn-lt"/>
                <a:sym typeface="Lato"/>
              </a:rPr>
              <a:t>bir</a:t>
            </a:r>
            <a:r>
              <a:rPr lang="en-US" sz="2800" b="1" spc="-49">
                <a:ea typeface="+mn-lt"/>
                <a:cs typeface="+mn-lt"/>
                <a:sym typeface="Lato"/>
              </a:rPr>
              <a:t> </a:t>
            </a:r>
            <a:r>
              <a:rPr lang="en-US" sz="2800" b="1" spc="-49" err="1">
                <a:ea typeface="+mn-lt"/>
                <a:cs typeface="+mn-lt"/>
                <a:sym typeface="Lato"/>
              </a:rPr>
              <a:t>veriyi</a:t>
            </a:r>
            <a:r>
              <a:rPr lang="en-US" sz="2800" b="1" spc="-49">
                <a:ea typeface="+mn-lt"/>
                <a:cs typeface="+mn-lt"/>
                <a:sym typeface="Lato"/>
              </a:rPr>
              <a:t> </a:t>
            </a:r>
            <a:r>
              <a:rPr lang="en-US" sz="2800" b="1" spc="-49" err="1">
                <a:ea typeface="+mn-lt"/>
                <a:cs typeface="+mn-lt"/>
                <a:sym typeface="Lato"/>
              </a:rPr>
              <a:t>bir</a:t>
            </a:r>
            <a:r>
              <a:rPr lang="en-US" sz="2800" b="1" spc="-49">
                <a:ea typeface="+mn-lt"/>
                <a:cs typeface="+mn-lt"/>
                <a:sym typeface="Lato"/>
              </a:rPr>
              <a:t> </a:t>
            </a:r>
            <a:r>
              <a:rPr lang="en-US" sz="2800" b="1" spc="-49" err="1">
                <a:ea typeface="+mn-lt"/>
                <a:cs typeface="+mn-lt"/>
                <a:sym typeface="Lato"/>
              </a:rPr>
              <a:t>kez</a:t>
            </a:r>
            <a:r>
              <a:rPr lang="en-US" sz="2800" b="1" spc="-49">
                <a:ea typeface="+mn-lt"/>
                <a:cs typeface="+mn-lt"/>
                <a:sym typeface="Lato"/>
              </a:rPr>
              <a:t> "</a:t>
            </a:r>
            <a:r>
              <a:rPr lang="en-US" sz="2800" b="1" spc="-49" err="1">
                <a:ea typeface="+mn-lt"/>
                <a:cs typeface="+mn-lt"/>
                <a:sym typeface="Lato"/>
              </a:rPr>
              <a:t>görmesi</a:t>
            </a:r>
            <a:r>
              <a:rPr lang="en-US" sz="2800" b="1" spc="-49">
                <a:ea typeface="+mn-lt"/>
                <a:cs typeface="+mn-lt"/>
                <a:sym typeface="Lato"/>
              </a:rPr>
              <a:t>", </a:t>
            </a:r>
            <a:r>
              <a:rPr lang="en-US" sz="2800" b="1" spc="-49" err="1">
                <a:ea typeface="+mn-lt"/>
                <a:cs typeface="+mn-lt"/>
                <a:sym typeface="Lato"/>
              </a:rPr>
              <a:t>analiz</a:t>
            </a:r>
            <a:r>
              <a:rPr lang="en-US" sz="2800" b="1" spc="-49">
                <a:ea typeface="+mn-lt"/>
                <a:cs typeface="+mn-lt"/>
                <a:sym typeface="Lato"/>
              </a:rPr>
              <a:t> </a:t>
            </a:r>
            <a:r>
              <a:rPr lang="en-US" sz="2800" b="1" spc="-49" err="1">
                <a:ea typeface="+mn-lt"/>
                <a:cs typeface="+mn-lt"/>
                <a:sym typeface="Lato"/>
              </a:rPr>
              <a:t>etmesi</a:t>
            </a:r>
            <a:r>
              <a:rPr lang="en-US" sz="2800" b="1" spc="-49">
                <a:ea typeface="+mn-lt"/>
                <a:cs typeface="+mn-lt"/>
                <a:sym typeface="Lato"/>
              </a:rPr>
              <a:t> </a:t>
            </a:r>
            <a:r>
              <a:rPr lang="en-US" sz="2800" b="1" spc="-49" err="1">
                <a:ea typeface="+mn-lt"/>
                <a:cs typeface="+mn-lt"/>
                <a:sym typeface="Lato"/>
              </a:rPr>
              <a:t>ve</a:t>
            </a:r>
            <a:r>
              <a:rPr lang="en-US" sz="2800" b="1" spc="-49">
                <a:ea typeface="+mn-lt"/>
                <a:cs typeface="+mn-lt"/>
                <a:sym typeface="Lato"/>
              </a:rPr>
              <a:t> </a:t>
            </a:r>
            <a:r>
              <a:rPr lang="en-US" sz="2800" b="1" spc="-49" err="1">
                <a:ea typeface="+mn-lt"/>
                <a:cs typeface="+mn-lt"/>
                <a:sym typeface="Lato"/>
              </a:rPr>
              <a:t>bu</a:t>
            </a:r>
            <a:r>
              <a:rPr lang="en-US" sz="2800" b="1" spc="-49">
                <a:ea typeface="+mn-lt"/>
                <a:cs typeface="+mn-lt"/>
                <a:sym typeface="Lato"/>
              </a:rPr>
              <a:t> </a:t>
            </a:r>
            <a:r>
              <a:rPr lang="en-US" sz="2800" b="1" spc="-49" err="1">
                <a:ea typeface="+mn-lt"/>
                <a:cs typeface="+mn-lt"/>
                <a:sym typeface="Lato"/>
              </a:rPr>
              <a:t>verilerden</a:t>
            </a:r>
            <a:r>
              <a:rPr lang="en-US" sz="2800" b="1" spc="-49">
                <a:ea typeface="+mn-lt"/>
                <a:cs typeface="+mn-lt"/>
                <a:sym typeface="Lato"/>
              </a:rPr>
              <a:t> </a:t>
            </a:r>
            <a:r>
              <a:rPr lang="en-US" sz="2800" b="1" spc="-49" err="1">
                <a:ea typeface="+mn-lt"/>
                <a:cs typeface="+mn-lt"/>
                <a:sym typeface="Lato"/>
              </a:rPr>
              <a:t>bir</a:t>
            </a:r>
            <a:r>
              <a:rPr lang="en-US" sz="2800" b="1" spc="-49">
                <a:ea typeface="+mn-lt"/>
                <a:cs typeface="+mn-lt"/>
                <a:sym typeface="Lato"/>
              </a:rPr>
              <a:t> </a:t>
            </a:r>
            <a:r>
              <a:rPr lang="en-US" sz="2800" b="1" spc="-49" err="1">
                <a:ea typeface="+mn-lt"/>
                <a:cs typeface="+mn-lt"/>
                <a:sym typeface="Lato"/>
              </a:rPr>
              <a:t>şeyler</a:t>
            </a:r>
            <a:r>
              <a:rPr lang="en-US" sz="2800" b="1" spc="-49">
                <a:ea typeface="+mn-lt"/>
                <a:cs typeface="+mn-lt"/>
                <a:sym typeface="Lato"/>
              </a:rPr>
              <a:t> </a:t>
            </a:r>
            <a:r>
              <a:rPr lang="en-US" sz="2800" b="1" spc="-49" err="1">
                <a:ea typeface="+mn-lt"/>
                <a:cs typeface="+mn-lt"/>
                <a:sym typeface="Lato"/>
              </a:rPr>
              <a:t>öğrenmeye</a:t>
            </a:r>
            <a:r>
              <a:rPr lang="en-US" sz="2800" b="1" spc="-49">
                <a:ea typeface="+mn-lt"/>
                <a:cs typeface="+mn-lt"/>
                <a:sym typeface="Lato"/>
              </a:rPr>
              <a:t> </a:t>
            </a:r>
            <a:r>
              <a:rPr lang="en-US" sz="2800" b="1" spc="-49" err="1">
                <a:ea typeface="+mn-lt"/>
                <a:cs typeface="+mn-lt"/>
                <a:sym typeface="Lato"/>
              </a:rPr>
              <a:t>çalışması</a:t>
            </a:r>
            <a:r>
              <a:rPr lang="en-US" sz="2800" b="1" spc="-49">
                <a:ea typeface="+mn-lt"/>
                <a:cs typeface="+mn-lt"/>
                <a:sym typeface="Lato"/>
              </a:rPr>
              <a:t> </a:t>
            </a:r>
            <a:r>
              <a:rPr lang="en-US" sz="2800" b="1" spc="-49" err="1">
                <a:ea typeface="+mn-lt"/>
                <a:cs typeface="+mn-lt"/>
                <a:sym typeface="Lato"/>
              </a:rPr>
              <a:t>bir</a:t>
            </a:r>
            <a:r>
              <a:rPr lang="en-US" sz="2800" b="1" spc="-49">
                <a:ea typeface="+mn-lt"/>
                <a:cs typeface="+mn-lt"/>
                <a:sym typeface="Lato"/>
              </a:rPr>
              <a:t> epoch </a:t>
            </a:r>
            <a:r>
              <a:rPr lang="en-US" sz="2800" b="1" spc="-49" err="1">
                <a:ea typeface="+mn-lt"/>
                <a:cs typeface="+mn-lt"/>
                <a:sym typeface="Lato"/>
              </a:rPr>
              <a:t>olarak</a:t>
            </a:r>
            <a:r>
              <a:rPr lang="en-US" sz="2800" b="1" spc="-49">
                <a:ea typeface="+mn-lt"/>
                <a:cs typeface="+mn-lt"/>
                <a:sym typeface="Lato"/>
              </a:rPr>
              <a:t> </a:t>
            </a:r>
            <a:r>
              <a:rPr lang="en-US" sz="2800" b="1" spc="-49" err="1">
                <a:ea typeface="+mn-lt"/>
                <a:cs typeface="+mn-lt"/>
                <a:sym typeface="Lato"/>
              </a:rPr>
              <a:t>adlandırılır</a:t>
            </a:r>
            <a:r>
              <a:rPr lang="en-US" sz="2800" b="1" spc="-49">
                <a:ea typeface="+mn-lt"/>
                <a:cs typeface="+mn-lt"/>
                <a:sym typeface="Lato"/>
              </a:rPr>
              <a:t>.</a:t>
            </a:r>
            <a:endParaRPr lang="en-US" b="1">
              <a:sym typeface="Lato"/>
            </a:endParaRPr>
          </a:p>
          <a:p>
            <a:pPr>
              <a:lnSpc>
                <a:spcPts val="3499"/>
              </a:lnSpc>
              <a:spcBef>
                <a:spcPct val="0"/>
              </a:spcBef>
            </a:pPr>
            <a:endParaRPr lang="en-US" sz="2800" b="1" spc="-49">
              <a:solidFill>
                <a:srgbClr val="1C191A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88036" y="258832"/>
            <a:ext cx="6062578" cy="933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000"/>
              </a:lnSpc>
              <a:spcBef>
                <a:spcPct val="0"/>
              </a:spcBef>
            </a:pPr>
            <a:r>
              <a:rPr lang="en-US" sz="6000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EPOCH</a:t>
            </a:r>
          </a:p>
        </p:txBody>
      </p:sp>
      <p:sp>
        <p:nvSpPr>
          <p:cNvPr id="7" name="Dikdörtgen: Köşeleri Yuvarlatılmış 6">
            <a:extLst>
              <a:ext uri="{FF2B5EF4-FFF2-40B4-BE49-F238E27FC236}">
                <a16:creationId xmlns:a16="http://schemas.microsoft.com/office/drawing/2014/main" id="{D973754E-CC5A-90AF-6AE9-021E3AA85FCE}"/>
              </a:ext>
            </a:extLst>
          </p:cNvPr>
          <p:cNvSpPr/>
          <p:nvPr/>
        </p:nvSpPr>
        <p:spPr>
          <a:xfrm>
            <a:off x="364804" y="7769069"/>
            <a:ext cx="17562195" cy="2004603"/>
          </a:xfrm>
          <a:prstGeom prst="roundRect">
            <a:avLst/>
          </a:prstGeom>
          <a:solidFill>
            <a:srgbClr val="28292B"/>
          </a:solidFill>
          <a:ln>
            <a:solidFill>
              <a:srgbClr val="2829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5" name="Resim 4" descr="metin, yazı tipi, ekran görüntüsü, siyah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EDD13D03-468B-72C5-38A6-29A564BCF1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97" r="11972" b="-1124"/>
          <a:stretch>
            <a:fillRect/>
          </a:stretch>
        </p:blipFill>
        <p:spPr>
          <a:xfrm>
            <a:off x="707235" y="7975794"/>
            <a:ext cx="16877512" cy="1580665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331E1726-875C-A836-3E17-1299223E8BA8}"/>
              </a:ext>
            </a:extLst>
          </p:cNvPr>
          <p:cNvSpPr txBox="1"/>
          <p:nvPr/>
        </p:nvSpPr>
        <p:spPr>
          <a:xfrm>
            <a:off x="8803602" y="1192299"/>
            <a:ext cx="8593065" cy="58477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tr-TR" sz="3200" b="1" err="1">
                <a:solidFill>
                  <a:srgbClr val="C00000"/>
                </a:solidFill>
                <a:ea typeface="+mn-lt"/>
                <a:cs typeface="+mn-lt"/>
              </a:rPr>
              <a:t>GPU_mem</a:t>
            </a:r>
            <a:r>
              <a:rPr lang="tr-TR" sz="3200" b="1">
                <a:solidFill>
                  <a:srgbClr val="C00000"/>
                </a:solidFill>
                <a:ea typeface="+mn-lt"/>
                <a:cs typeface="+mn-lt"/>
              </a:rPr>
              <a:t>:</a:t>
            </a:r>
            <a:r>
              <a:rPr lang="tr-TR" sz="2800" b="1">
                <a:ea typeface="+mn-lt"/>
                <a:cs typeface="+mn-lt"/>
              </a:rPr>
              <a:t> Modelin eğitimi sırasında ekran kartı (GPU) üzerinde kullanılan anlık bellek miktarıdır.</a:t>
            </a:r>
            <a:endParaRPr lang="tr-TR" sz="2800" b="1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tr-TR" sz="3200" b="1" err="1">
                <a:solidFill>
                  <a:srgbClr val="C00000"/>
                </a:solidFill>
                <a:ea typeface="+mn-lt"/>
                <a:cs typeface="+mn-lt"/>
              </a:rPr>
              <a:t>box_loss</a:t>
            </a:r>
            <a:r>
              <a:rPr lang="tr-TR" sz="3200" b="1">
                <a:solidFill>
                  <a:srgbClr val="C00000"/>
                </a:solidFill>
                <a:ea typeface="+mn-lt"/>
                <a:cs typeface="+mn-lt"/>
              </a:rPr>
              <a:t>:</a:t>
            </a:r>
            <a:r>
              <a:rPr lang="tr-TR" sz="2800" b="1">
                <a:ea typeface="+mn-lt"/>
                <a:cs typeface="+mn-lt"/>
              </a:rPr>
              <a:t> Modelin plaka çevresine çizdiği sınırlayıcı kutuların (</a:t>
            </a:r>
            <a:r>
              <a:rPr lang="tr-TR" sz="2800" b="1" err="1">
                <a:ea typeface="+mn-lt"/>
                <a:cs typeface="+mn-lt"/>
              </a:rPr>
              <a:t>bounding</a:t>
            </a:r>
            <a:r>
              <a:rPr lang="tr-TR" sz="2800" b="1">
                <a:ea typeface="+mn-lt"/>
                <a:cs typeface="+mn-lt"/>
              </a:rPr>
              <a:t> </a:t>
            </a:r>
            <a:r>
              <a:rPr lang="tr-TR" sz="2800" b="1" err="1">
                <a:ea typeface="+mn-lt"/>
                <a:cs typeface="+mn-lt"/>
              </a:rPr>
              <a:t>box</a:t>
            </a:r>
            <a:r>
              <a:rPr lang="tr-TR" sz="2800" b="1">
                <a:ea typeface="+mn-lt"/>
                <a:cs typeface="+mn-lt"/>
              </a:rPr>
              <a:t>) gerçek konumdan ne kadar saptığını gösteren hata payıdır.</a:t>
            </a:r>
            <a:endParaRPr lang="tr-TR" sz="2800" b="1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tr-TR" sz="3200" b="1" err="1">
                <a:solidFill>
                  <a:srgbClr val="C00000"/>
                </a:solidFill>
                <a:ea typeface="+mn-lt"/>
                <a:cs typeface="+mn-lt"/>
              </a:rPr>
              <a:t>cls_loss</a:t>
            </a:r>
            <a:r>
              <a:rPr lang="tr-TR" sz="3200" b="1">
                <a:solidFill>
                  <a:srgbClr val="C00000"/>
                </a:solidFill>
                <a:ea typeface="+mn-lt"/>
                <a:cs typeface="+mn-lt"/>
              </a:rPr>
              <a:t>:</a:t>
            </a:r>
            <a:r>
              <a:rPr lang="tr-TR" sz="2800" b="1">
                <a:ea typeface="+mn-lt"/>
                <a:cs typeface="+mn-lt"/>
              </a:rPr>
              <a:t> Modelin tespit edilen nesneyi doğru sınıfa (örneğin "plaka") atama konusundaki hata oranıdır.</a:t>
            </a:r>
            <a:endParaRPr lang="tr-TR" sz="2800" b="1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tr-TR" sz="3200" b="1" err="1">
                <a:solidFill>
                  <a:srgbClr val="C00000"/>
                </a:solidFill>
                <a:ea typeface="+mn-lt"/>
                <a:cs typeface="+mn-lt"/>
              </a:rPr>
              <a:t>dfl_loss</a:t>
            </a:r>
            <a:r>
              <a:rPr lang="tr-TR" sz="3200" b="1">
                <a:solidFill>
                  <a:srgbClr val="C00000"/>
                </a:solidFill>
                <a:ea typeface="+mn-lt"/>
                <a:cs typeface="+mn-lt"/>
              </a:rPr>
              <a:t>:</a:t>
            </a:r>
            <a:r>
              <a:rPr lang="tr-TR" sz="2800" b="1">
                <a:ea typeface="+mn-lt"/>
                <a:cs typeface="+mn-lt"/>
              </a:rPr>
              <a:t> Sınırlayıcı kutu kenarlarının gerçek nesne sınırlarıyla ne kadar hassas örtüştüğünü ölçen dağılım kaybıdır.</a:t>
            </a:r>
            <a:endParaRPr lang="tr-TR" sz="2800" b="1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tr-TR" sz="3200" b="1" err="1">
                <a:solidFill>
                  <a:srgbClr val="C00000"/>
                </a:solidFill>
                <a:ea typeface="+mn-lt"/>
                <a:cs typeface="+mn-lt"/>
              </a:rPr>
              <a:t>Instances</a:t>
            </a:r>
            <a:r>
              <a:rPr lang="tr-TR" sz="3200" b="1">
                <a:solidFill>
                  <a:srgbClr val="C00000"/>
                </a:solidFill>
                <a:ea typeface="+mn-lt"/>
                <a:cs typeface="+mn-lt"/>
              </a:rPr>
              <a:t>:</a:t>
            </a:r>
            <a:r>
              <a:rPr lang="tr-TR" sz="2800" b="1">
                <a:ea typeface="+mn-lt"/>
                <a:cs typeface="+mn-lt"/>
              </a:rPr>
              <a:t> İlgili eğitim adımında işlenen toplam nesne (plaka) sayısını ifade eder.</a:t>
            </a:r>
            <a:endParaRPr lang="tr-TR" sz="2800" b="1">
              <a:ea typeface="Calibri"/>
              <a:cs typeface="Calibri"/>
            </a:endParaRPr>
          </a:p>
          <a:p>
            <a:pPr algn="l"/>
            <a:endParaRPr lang="tr-TR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9E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: Köşeleri Yuvarlatılmış 5">
            <a:extLst>
              <a:ext uri="{FF2B5EF4-FFF2-40B4-BE49-F238E27FC236}">
                <a16:creationId xmlns:a16="http://schemas.microsoft.com/office/drawing/2014/main" id="{56647088-1BD5-D5FA-F05C-F0523AEFCF10}"/>
              </a:ext>
            </a:extLst>
          </p:cNvPr>
          <p:cNvSpPr/>
          <p:nvPr/>
        </p:nvSpPr>
        <p:spPr>
          <a:xfrm>
            <a:off x="286967" y="1186076"/>
            <a:ext cx="6860206" cy="8833690"/>
          </a:xfrm>
          <a:prstGeom prst="roundRect">
            <a:avLst/>
          </a:prstGeom>
          <a:solidFill>
            <a:srgbClr val="FDFDF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Freeform 2"/>
          <p:cNvSpPr/>
          <p:nvPr/>
        </p:nvSpPr>
        <p:spPr>
          <a:xfrm>
            <a:off x="780781" y="1663865"/>
            <a:ext cx="5878367" cy="7874196"/>
          </a:xfrm>
          <a:custGeom>
            <a:avLst/>
            <a:gdLst/>
            <a:ahLst/>
            <a:cxnLst/>
            <a:rect l="l" t="t" r="r" b="b"/>
            <a:pathLst>
              <a:path w="5878367" h="7874196">
                <a:moveTo>
                  <a:pt x="0" y="0"/>
                </a:moveTo>
                <a:lnTo>
                  <a:pt x="5878367" y="0"/>
                </a:lnTo>
                <a:lnTo>
                  <a:pt x="5878367" y="7874196"/>
                </a:lnTo>
                <a:lnTo>
                  <a:pt x="0" y="787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70" t="-268" b="-268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2269630" y="448420"/>
            <a:ext cx="3860622" cy="433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800"/>
              </a:lnSpc>
              <a:spcBef>
                <a:spcPct val="0"/>
              </a:spcBef>
            </a:pPr>
            <a:r>
              <a:rPr lang="en-US" sz="6000">
                <a:solidFill>
                  <a:srgbClr val="253439"/>
                </a:solidFill>
                <a:latin typeface="Lato"/>
                <a:ea typeface="Lato"/>
                <a:cs typeface="Lato"/>
              </a:rPr>
              <a:t>ÖRNEK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87E3C17E-0DF7-838C-F05D-76E93BFE9C6E}"/>
              </a:ext>
            </a:extLst>
          </p:cNvPr>
          <p:cNvSpPr txBox="1"/>
          <p:nvPr/>
        </p:nvSpPr>
        <p:spPr>
          <a:xfrm>
            <a:off x="7765522" y="3156953"/>
            <a:ext cx="9747576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err="1">
                <a:ea typeface="+mn-lt"/>
                <a:cs typeface="+mn-lt"/>
              </a:rPr>
              <a:t>Modelin</a:t>
            </a:r>
            <a:r>
              <a:rPr lang="en-US" sz="2800" b="1">
                <a:ea typeface="+mn-lt"/>
                <a:cs typeface="+mn-lt"/>
              </a:rPr>
              <a:t> </a:t>
            </a:r>
            <a:r>
              <a:rPr lang="en-US" sz="2800" b="1" err="1">
                <a:ea typeface="+mn-lt"/>
                <a:cs typeface="+mn-lt"/>
              </a:rPr>
              <a:t>birden</a:t>
            </a:r>
            <a:r>
              <a:rPr lang="en-US" sz="2800" b="1">
                <a:ea typeface="+mn-lt"/>
                <a:cs typeface="+mn-lt"/>
              </a:rPr>
              <a:t> </a:t>
            </a:r>
            <a:r>
              <a:rPr lang="en-US" sz="2800" b="1" err="1">
                <a:ea typeface="+mn-lt"/>
                <a:cs typeface="+mn-lt"/>
              </a:rPr>
              <a:t>fazla</a:t>
            </a:r>
            <a:r>
              <a:rPr lang="en-US" sz="2800" b="1">
                <a:ea typeface="+mn-lt"/>
                <a:cs typeface="+mn-lt"/>
              </a:rPr>
              <a:t> epoch </a:t>
            </a:r>
            <a:r>
              <a:rPr lang="en-US" sz="2800" b="1" err="1">
                <a:ea typeface="+mn-lt"/>
                <a:cs typeface="+mn-lt"/>
              </a:rPr>
              <a:t>boyunca</a:t>
            </a:r>
            <a:r>
              <a:rPr lang="en-US" sz="2800" b="1">
                <a:ea typeface="+mn-lt"/>
                <a:cs typeface="+mn-lt"/>
              </a:rPr>
              <a:t> </a:t>
            </a:r>
            <a:r>
              <a:rPr lang="en-US" sz="2800" b="1" err="1">
                <a:ea typeface="+mn-lt"/>
                <a:cs typeface="+mn-lt"/>
              </a:rPr>
              <a:t>eğitilmesi</a:t>
            </a:r>
            <a:r>
              <a:rPr lang="en-US" sz="2800" b="1">
                <a:ea typeface="+mn-lt"/>
                <a:cs typeface="+mn-lt"/>
              </a:rPr>
              <a:t>, </a:t>
            </a:r>
            <a:r>
              <a:rPr lang="en-US" sz="2800" b="1" err="1">
                <a:ea typeface="+mn-lt"/>
                <a:cs typeface="+mn-lt"/>
              </a:rPr>
              <a:t>tahmin</a:t>
            </a:r>
            <a:r>
              <a:rPr lang="en-US" sz="2800" b="1">
                <a:ea typeface="+mn-lt"/>
                <a:cs typeface="+mn-lt"/>
              </a:rPr>
              <a:t> </a:t>
            </a:r>
            <a:r>
              <a:rPr lang="en-US" sz="2800" b="1" err="1">
                <a:ea typeface="+mn-lt"/>
                <a:cs typeface="+mn-lt"/>
              </a:rPr>
              <a:t>doğruluğunu</a:t>
            </a:r>
            <a:r>
              <a:rPr lang="en-US" sz="2800" b="1">
                <a:ea typeface="+mn-lt"/>
                <a:cs typeface="+mn-lt"/>
              </a:rPr>
              <a:t> </a:t>
            </a:r>
            <a:r>
              <a:rPr lang="en-US" sz="2800" b="1" err="1">
                <a:ea typeface="+mn-lt"/>
                <a:cs typeface="+mn-lt"/>
              </a:rPr>
              <a:t>zamanla</a:t>
            </a:r>
            <a:r>
              <a:rPr lang="en-US" sz="2800" b="1">
                <a:ea typeface="+mn-lt"/>
                <a:cs typeface="+mn-lt"/>
              </a:rPr>
              <a:t> </a:t>
            </a:r>
            <a:r>
              <a:rPr lang="en-US" sz="2800" b="1" err="1">
                <a:ea typeface="+mn-lt"/>
                <a:cs typeface="+mn-lt"/>
              </a:rPr>
              <a:t>artırır</a:t>
            </a:r>
            <a:r>
              <a:rPr lang="en-US" sz="2800" b="1">
                <a:ea typeface="+mn-lt"/>
                <a:cs typeface="+mn-lt"/>
              </a:rPr>
              <a:t>. Uygun epoch </a:t>
            </a:r>
            <a:r>
              <a:rPr lang="en-US" sz="2800" b="1" err="1">
                <a:ea typeface="+mn-lt"/>
                <a:cs typeface="+mn-lt"/>
              </a:rPr>
              <a:t>sayısının</a:t>
            </a:r>
            <a:r>
              <a:rPr lang="en-US" sz="2800" b="1">
                <a:ea typeface="+mn-lt"/>
                <a:cs typeface="+mn-lt"/>
              </a:rPr>
              <a:t> </a:t>
            </a:r>
            <a:r>
              <a:rPr lang="en-US" sz="2800" b="1" err="1">
                <a:ea typeface="+mn-lt"/>
                <a:cs typeface="+mn-lt"/>
              </a:rPr>
              <a:t>seçilmesi</a:t>
            </a:r>
            <a:r>
              <a:rPr lang="en-US" sz="2800" b="1">
                <a:ea typeface="+mn-lt"/>
                <a:cs typeface="+mn-lt"/>
              </a:rPr>
              <a:t>, </a:t>
            </a:r>
            <a:r>
              <a:rPr lang="en-US" sz="2800" b="1" err="1">
                <a:ea typeface="+mn-lt"/>
                <a:cs typeface="+mn-lt"/>
              </a:rPr>
              <a:t>öğrenme</a:t>
            </a:r>
            <a:r>
              <a:rPr lang="en-US" sz="2800" b="1">
                <a:ea typeface="+mn-lt"/>
                <a:cs typeface="+mn-lt"/>
              </a:rPr>
              <a:t> </a:t>
            </a:r>
            <a:r>
              <a:rPr lang="en-US" sz="2800" b="1" err="1">
                <a:ea typeface="+mn-lt"/>
                <a:cs typeface="+mn-lt"/>
              </a:rPr>
              <a:t>ve</a:t>
            </a:r>
            <a:r>
              <a:rPr lang="en-US" sz="2800" b="1">
                <a:ea typeface="+mn-lt"/>
                <a:cs typeface="+mn-lt"/>
              </a:rPr>
              <a:t> </a:t>
            </a:r>
            <a:r>
              <a:rPr lang="en-US" sz="2800" b="1" err="1">
                <a:ea typeface="+mn-lt"/>
                <a:cs typeface="+mn-lt"/>
              </a:rPr>
              <a:t>genelleme</a:t>
            </a:r>
            <a:r>
              <a:rPr lang="en-US" sz="2800" b="1">
                <a:ea typeface="+mn-lt"/>
                <a:cs typeface="+mn-lt"/>
              </a:rPr>
              <a:t> </a:t>
            </a:r>
            <a:r>
              <a:rPr lang="en-US" sz="2800" b="1" err="1">
                <a:ea typeface="+mn-lt"/>
                <a:cs typeface="+mn-lt"/>
              </a:rPr>
              <a:t>performansı</a:t>
            </a:r>
            <a:r>
              <a:rPr lang="en-US" sz="2800" b="1">
                <a:ea typeface="+mn-lt"/>
                <a:cs typeface="+mn-lt"/>
              </a:rPr>
              <a:t> </a:t>
            </a:r>
            <a:r>
              <a:rPr lang="en-US" sz="2800" b="1" err="1">
                <a:ea typeface="+mn-lt"/>
                <a:cs typeface="+mn-lt"/>
              </a:rPr>
              <a:t>arasında</a:t>
            </a:r>
            <a:r>
              <a:rPr lang="en-US" sz="2800" b="1">
                <a:ea typeface="+mn-lt"/>
                <a:cs typeface="+mn-lt"/>
              </a:rPr>
              <a:t> </a:t>
            </a:r>
            <a:r>
              <a:rPr lang="en-US" sz="2800" b="1" err="1">
                <a:ea typeface="+mn-lt"/>
                <a:cs typeface="+mn-lt"/>
              </a:rPr>
              <a:t>denge</a:t>
            </a:r>
            <a:r>
              <a:rPr lang="en-US" sz="2800" b="1">
                <a:ea typeface="+mn-lt"/>
                <a:cs typeface="+mn-lt"/>
              </a:rPr>
              <a:t> </a:t>
            </a:r>
            <a:r>
              <a:rPr lang="en-US" sz="2800" b="1" err="1">
                <a:ea typeface="+mn-lt"/>
                <a:cs typeface="+mn-lt"/>
              </a:rPr>
              <a:t>kurmak</a:t>
            </a:r>
            <a:r>
              <a:rPr lang="en-US" sz="2800" b="1">
                <a:ea typeface="+mn-lt"/>
                <a:cs typeface="+mn-lt"/>
              </a:rPr>
              <a:t> </a:t>
            </a:r>
            <a:r>
              <a:rPr lang="en-US" sz="2800" b="1" err="1">
                <a:ea typeface="+mn-lt"/>
                <a:cs typeface="+mn-lt"/>
              </a:rPr>
              <a:t>açısından</a:t>
            </a:r>
            <a:r>
              <a:rPr lang="en-US" sz="2800" b="1">
                <a:ea typeface="+mn-lt"/>
                <a:cs typeface="+mn-lt"/>
              </a:rPr>
              <a:t> </a:t>
            </a:r>
            <a:r>
              <a:rPr lang="en-US" sz="2800" b="1" err="1">
                <a:ea typeface="+mn-lt"/>
                <a:cs typeface="+mn-lt"/>
              </a:rPr>
              <a:t>kritik</a:t>
            </a:r>
            <a:r>
              <a:rPr lang="en-US" sz="2800" b="1">
                <a:ea typeface="+mn-lt"/>
                <a:cs typeface="+mn-lt"/>
              </a:rPr>
              <a:t> </a:t>
            </a:r>
            <a:r>
              <a:rPr lang="en-US" sz="2800" b="1" err="1">
                <a:ea typeface="+mn-lt"/>
                <a:cs typeface="+mn-lt"/>
              </a:rPr>
              <a:t>öneme</a:t>
            </a:r>
            <a:r>
              <a:rPr lang="en-US" sz="2800" b="1">
                <a:ea typeface="+mn-lt"/>
                <a:cs typeface="+mn-lt"/>
              </a:rPr>
              <a:t> </a:t>
            </a:r>
            <a:r>
              <a:rPr lang="en-US" sz="2800" b="1" err="1">
                <a:ea typeface="+mn-lt"/>
                <a:cs typeface="+mn-lt"/>
              </a:rPr>
              <a:t>sahiptir</a:t>
            </a:r>
            <a:r>
              <a:rPr lang="en-US" sz="2800" b="1">
                <a:ea typeface="+mn-lt"/>
                <a:cs typeface="+mn-lt"/>
              </a:rPr>
              <a:t>. Bu </a:t>
            </a:r>
            <a:r>
              <a:rPr lang="en-US" sz="2800" b="1" err="1">
                <a:ea typeface="+mn-lt"/>
                <a:cs typeface="+mn-lt"/>
              </a:rPr>
              <a:t>projede</a:t>
            </a:r>
            <a:r>
              <a:rPr lang="en-US" sz="2800" b="1">
                <a:ea typeface="+mn-lt"/>
                <a:cs typeface="+mn-lt"/>
              </a:rPr>
              <a:t>, </a:t>
            </a:r>
            <a:r>
              <a:rPr lang="en-US" sz="2800" b="1" err="1">
                <a:ea typeface="+mn-lt"/>
                <a:cs typeface="+mn-lt"/>
              </a:rPr>
              <a:t>en</a:t>
            </a:r>
            <a:r>
              <a:rPr lang="en-US" sz="2800" b="1">
                <a:ea typeface="+mn-lt"/>
                <a:cs typeface="+mn-lt"/>
              </a:rPr>
              <a:t> </a:t>
            </a:r>
            <a:r>
              <a:rPr lang="en-US" sz="2800" b="1" err="1">
                <a:ea typeface="+mn-lt"/>
                <a:cs typeface="+mn-lt"/>
              </a:rPr>
              <a:t>uygun</a:t>
            </a:r>
            <a:r>
              <a:rPr lang="en-US" sz="2800" b="1">
                <a:ea typeface="+mn-lt"/>
                <a:cs typeface="+mn-lt"/>
              </a:rPr>
              <a:t> epoch </a:t>
            </a:r>
            <a:r>
              <a:rPr lang="en-US" sz="2800" b="1" err="1">
                <a:ea typeface="+mn-lt"/>
                <a:cs typeface="+mn-lt"/>
              </a:rPr>
              <a:t>değerini</a:t>
            </a:r>
            <a:r>
              <a:rPr lang="en-US" sz="2800" b="1">
                <a:ea typeface="+mn-lt"/>
                <a:cs typeface="+mn-lt"/>
              </a:rPr>
              <a:t> </a:t>
            </a:r>
            <a:r>
              <a:rPr lang="en-US" sz="2800" b="1" err="1">
                <a:ea typeface="+mn-lt"/>
                <a:cs typeface="+mn-lt"/>
              </a:rPr>
              <a:t>belirlemek</a:t>
            </a:r>
            <a:r>
              <a:rPr lang="en-US" sz="2800" b="1">
                <a:ea typeface="+mn-lt"/>
                <a:cs typeface="+mn-lt"/>
              </a:rPr>
              <a:t> </a:t>
            </a:r>
            <a:r>
              <a:rPr lang="en-US" sz="2800" b="1" err="1">
                <a:ea typeface="+mn-lt"/>
                <a:cs typeface="+mn-lt"/>
              </a:rPr>
              <a:t>için</a:t>
            </a:r>
            <a:r>
              <a:rPr lang="en-US" sz="2800" b="1">
                <a:ea typeface="+mn-lt"/>
                <a:cs typeface="+mn-lt"/>
              </a:rPr>
              <a:t> normal </a:t>
            </a:r>
            <a:r>
              <a:rPr lang="en-US" sz="2800" b="1" err="1">
                <a:ea typeface="+mn-lt"/>
                <a:cs typeface="+mn-lt"/>
              </a:rPr>
              <a:t>şartlarda</a:t>
            </a:r>
            <a:r>
              <a:rPr lang="en-US" sz="2800" b="1">
                <a:ea typeface="+mn-lt"/>
                <a:cs typeface="+mn-lt"/>
              </a:rPr>
              <a:t> </a:t>
            </a:r>
            <a:r>
              <a:rPr lang="en-US" sz="2800" b="1" err="1">
                <a:ea typeface="+mn-lt"/>
                <a:cs typeface="+mn-lt"/>
              </a:rPr>
              <a:t>doğrulama</a:t>
            </a:r>
            <a:r>
              <a:rPr lang="en-US" sz="2800" b="1">
                <a:ea typeface="+mn-lt"/>
                <a:cs typeface="+mn-lt"/>
              </a:rPr>
              <a:t> </a:t>
            </a:r>
            <a:r>
              <a:rPr lang="en-US" sz="2800" b="1" err="1">
                <a:ea typeface="+mn-lt"/>
                <a:cs typeface="+mn-lt"/>
              </a:rPr>
              <a:t>kaybının</a:t>
            </a:r>
            <a:r>
              <a:rPr lang="en-US" sz="2800" b="1">
                <a:ea typeface="+mn-lt"/>
                <a:cs typeface="+mn-lt"/>
              </a:rPr>
              <a:t> (validation loss) </a:t>
            </a:r>
            <a:r>
              <a:rPr lang="en-US" sz="2800" b="1" err="1">
                <a:ea typeface="+mn-lt"/>
                <a:cs typeface="+mn-lt"/>
              </a:rPr>
              <a:t>uzun</a:t>
            </a:r>
            <a:r>
              <a:rPr lang="en-US" sz="2800" b="1">
                <a:ea typeface="+mn-lt"/>
                <a:cs typeface="+mn-lt"/>
              </a:rPr>
              <a:t> </a:t>
            </a:r>
            <a:r>
              <a:rPr lang="en-US" sz="2800" b="1" err="1">
                <a:ea typeface="+mn-lt"/>
                <a:cs typeface="+mn-lt"/>
              </a:rPr>
              <a:t>vadeli</a:t>
            </a:r>
            <a:r>
              <a:rPr lang="en-US" sz="2800" b="1">
                <a:ea typeface="+mn-lt"/>
                <a:cs typeface="+mn-lt"/>
              </a:rPr>
              <a:t> </a:t>
            </a:r>
            <a:r>
              <a:rPr lang="en-US" sz="2800" b="1" err="1">
                <a:ea typeface="+mn-lt"/>
                <a:cs typeface="+mn-lt"/>
              </a:rPr>
              <a:t>izlenmesi</a:t>
            </a:r>
            <a:r>
              <a:rPr lang="en-US" sz="2800" b="1">
                <a:ea typeface="+mn-lt"/>
                <a:cs typeface="+mn-lt"/>
              </a:rPr>
              <a:t> </a:t>
            </a:r>
            <a:r>
              <a:rPr lang="en-US" sz="2800" b="1" err="1">
                <a:ea typeface="+mn-lt"/>
                <a:cs typeface="+mn-lt"/>
              </a:rPr>
              <a:t>planlanmış</a:t>
            </a:r>
            <a:r>
              <a:rPr lang="en-US" sz="2800" b="1">
                <a:ea typeface="+mn-lt"/>
                <a:cs typeface="+mn-lt"/>
              </a:rPr>
              <a:t> </a:t>
            </a:r>
            <a:r>
              <a:rPr lang="en-US" sz="2800" b="1" err="1">
                <a:ea typeface="+mn-lt"/>
                <a:cs typeface="+mn-lt"/>
              </a:rPr>
              <a:t>olsa</a:t>
            </a:r>
            <a:r>
              <a:rPr lang="en-US" sz="2800" b="1">
                <a:ea typeface="+mn-lt"/>
                <a:cs typeface="+mn-lt"/>
              </a:rPr>
              <a:t> da; </a:t>
            </a:r>
            <a:r>
              <a:rPr lang="en-US" sz="2800" b="1" err="1">
                <a:ea typeface="+mn-lt"/>
                <a:cs typeface="+mn-lt"/>
              </a:rPr>
              <a:t>mevcut</a:t>
            </a:r>
            <a:r>
              <a:rPr lang="en-US" sz="2800" b="1">
                <a:ea typeface="+mn-lt"/>
                <a:cs typeface="+mn-lt"/>
              </a:rPr>
              <a:t> </a:t>
            </a:r>
            <a:r>
              <a:rPr lang="en-US" sz="2800" b="1" err="1">
                <a:ea typeface="+mn-lt"/>
                <a:cs typeface="+mn-lt"/>
              </a:rPr>
              <a:t>donanım</a:t>
            </a:r>
            <a:r>
              <a:rPr lang="en-US" sz="2800" b="1">
                <a:ea typeface="+mn-lt"/>
                <a:cs typeface="+mn-lt"/>
              </a:rPr>
              <a:t> </a:t>
            </a:r>
            <a:r>
              <a:rPr lang="en-US" sz="2800" b="1" err="1">
                <a:ea typeface="+mn-lt"/>
                <a:cs typeface="+mn-lt"/>
              </a:rPr>
              <a:t>kaynaklarının</a:t>
            </a:r>
            <a:r>
              <a:rPr lang="en-US" sz="2800" b="1">
                <a:ea typeface="+mn-lt"/>
                <a:cs typeface="+mn-lt"/>
              </a:rPr>
              <a:t> (GPU) </a:t>
            </a:r>
            <a:r>
              <a:rPr lang="en-US" sz="2800" b="1" err="1">
                <a:ea typeface="+mn-lt"/>
                <a:cs typeface="+mn-lt"/>
              </a:rPr>
              <a:t>optimizasyonu</a:t>
            </a:r>
            <a:r>
              <a:rPr lang="en-US" sz="2800" b="1">
                <a:ea typeface="+mn-lt"/>
                <a:cs typeface="+mn-lt"/>
              </a:rPr>
              <a:t> </a:t>
            </a:r>
            <a:r>
              <a:rPr lang="en-US" sz="2800" b="1" err="1">
                <a:ea typeface="+mn-lt"/>
                <a:cs typeface="+mn-lt"/>
              </a:rPr>
              <a:t>ve</a:t>
            </a:r>
            <a:r>
              <a:rPr lang="en-US" sz="2800" b="1">
                <a:ea typeface="+mn-lt"/>
                <a:cs typeface="+mn-lt"/>
              </a:rPr>
              <a:t> </a:t>
            </a:r>
            <a:r>
              <a:rPr lang="en-US" sz="2800" b="1" err="1">
                <a:ea typeface="+mn-lt"/>
                <a:cs typeface="+mn-lt"/>
              </a:rPr>
              <a:t>işlem</a:t>
            </a:r>
            <a:r>
              <a:rPr lang="en-US" sz="2800" b="1">
                <a:ea typeface="+mn-lt"/>
                <a:cs typeface="+mn-lt"/>
              </a:rPr>
              <a:t> </a:t>
            </a:r>
            <a:r>
              <a:rPr lang="en-US" sz="2800" b="1" err="1">
                <a:ea typeface="+mn-lt"/>
                <a:cs typeface="+mn-lt"/>
              </a:rPr>
              <a:t>süresinin</a:t>
            </a:r>
            <a:r>
              <a:rPr lang="en-US" sz="2800" b="1">
                <a:ea typeface="+mn-lt"/>
                <a:cs typeface="+mn-lt"/>
              </a:rPr>
              <a:t> </a:t>
            </a:r>
            <a:r>
              <a:rPr lang="en-US" sz="2800" b="1" err="1">
                <a:ea typeface="+mn-lt"/>
                <a:cs typeface="+mn-lt"/>
              </a:rPr>
              <a:t>verimli</a:t>
            </a:r>
            <a:r>
              <a:rPr lang="en-US" sz="2800" b="1">
                <a:ea typeface="+mn-lt"/>
                <a:cs typeface="+mn-lt"/>
              </a:rPr>
              <a:t> </a:t>
            </a:r>
            <a:r>
              <a:rPr lang="en-US" sz="2800" b="1" err="1">
                <a:ea typeface="+mn-lt"/>
                <a:cs typeface="+mn-lt"/>
              </a:rPr>
              <a:t>kullanılması</a:t>
            </a:r>
            <a:r>
              <a:rPr lang="en-US" sz="2800" b="1">
                <a:ea typeface="+mn-lt"/>
                <a:cs typeface="+mn-lt"/>
              </a:rPr>
              <a:t> </a:t>
            </a:r>
            <a:r>
              <a:rPr lang="en-US" sz="2800" b="1" err="1">
                <a:ea typeface="+mn-lt"/>
                <a:cs typeface="+mn-lt"/>
              </a:rPr>
              <a:t>adına</a:t>
            </a:r>
            <a:r>
              <a:rPr lang="en-US" sz="2800" b="1">
                <a:ea typeface="+mn-lt"/>
                <a:cs typeface="+mn-lt"/>
              </a:rPr>
              <a:t> epoch </a:t>
            </a:r>
            <a:r>
              <a:rPr lang="en-US" sz="2800" b="1" err="1">
                <a:ea typeface="+mn-lt"/>
                <a:cs typeface="+mn-lt"/>
              </a:rPr>
              <a:t>sayısını</a:t>
            </a:r>
            <a:r>
              <a:rPr lang="en-US" sz="2800" b="1">
                <a:ea typeface="+mn-lt"/>
                <a:cs typeface="+mn-lt"/>
              </a:rPr>
              <a:t> 20 </a:t>
            </a:r>
            <a:r>
              <a:rPr lang="en-US" sz="2800" b="1" err="1">
                <a:ea typeface="+mn-lt"/>
                <a:cs typeface="+mn-lt"/>
              </a:rPr>
              <a:t>olarak</a:t>
            </a:r>
            <a:r>
              <a:rPr lang="en-US" sz="2800" b="1">
                <a:ea typeface="+mn-lt"/>
                <a:cs typeface="+mn-lt"/>
              </a:rPr>
              <a:t> </a:t>
            </a:r>
            <a:r>
              <a:rPr lang="en-US" sz="2800" b="1" err="1">
                <a:ea typeface="+mn-lt"/>
                <a:cs typeface="+mn-lt"/>
              </a:rPr>
              <a:t>beliredik</a:t>
            </a:r>
            <a:r>
              <a:rPr lang="en-US" sz="2800" b="1">
                <a:ea typeface="+mn-lt"/>
                <a:cs typeface="+mn-lt"/>
              </a:rPr>
              <a:t>. </a:t>
            </a:r>
            <a:r>
              <a:rPr lang="en-US" sz="2800" b="1" err="1">
                <a:ea typeface="+mn-lt"/>
                <a:cs typeface="+mn-lt"/>
              </a:rPr>
              <a:t>Fakat</a:t>
            </a:r>
            <a:r>
              <a:rPr lang="en-US" sz="2800" b="1">
                <a:ea typeface="+mn-lt"/>
                <a:cs typeface="+mn-lt"/>
              </a:rPr>
              <a:t> </a:t>
            </a:r>
            <a:r>
              <a:rPr lang="en-US" sz="2800" b="1" err="1">
                <a:ea typeface="+mn-lt"/>
                <a:cs typeface="+mn-lt"/>
              </a:rPr>
              <a:t>normalinde</a:t>
            </a:r>
            <a:r>
              <a:rPr lang="en-US" sz="2800" b="1">
                <a:ea typeface="+mn-lt"/>
                <a:cs typeface="+mn-lt"/>
              </a:rPr>
              <a:t> epoch </a:t>
            </a:r>
            <a:r>
              <a:rPr lang="en-US" sz="2800" b="1" err="1">
                <a:ea typeface="+mn-lt"/>
                <a:cs typeface="+mn-lt"/>
              </a:rPr>
              <a:t>sayısının</a:t>
            </a:r>
            <a:r>
              <a:rPr lang="en-US" sz="2800" b="1">
                <a:ea typeface="+mn-lt"/>
                <a:cs typeface="+mn-lt"/>
              </a:rPr>
              <a:t> 50 </a:t>
            </a:r>
            <a:r>
              <a:rPr lang="en-US" sz="2800" b="1" err="1">
                <a:ea typeface="+mn-lt"/>
                <a:cs typeface="+mn-lt"/>
              </a:rPr>
              <a:t>ile</a:t>
            </a:r>
            <a:r>
              <a:rPr lang="en-US" sz="2800" b="1">
                <a:ea typeface="+mn-lt"/>
                <a:cs typeface="+mn-lt"/>
              </a:rPr>
              <a:t> 100 </a:t>
            </a:r>
            <a:r>
              <a:rPr lang="en-US" sz="2800" b="1" err="1">
                <a:ea typeface="+mn-lt"/>
                <a:cs typeface="+mn-lt"/>
              </a:rPr>
              <a:t>arasında</a:t>
            </a:r>
            <a:r>
              <a:rPr lang="en-US" sz="2800" b="1">
                <a:ea typeface="+mn-lt"/>
                <a:cs typeface="+mn-lt"/>
              </a:rPr>
              <a:t> </a:t>
            </a:r>
            <a:r>
              <a:rPr lang="en-US" sz="2800" b="1" err="1">
                <a:ea typeface="+mn-lt"/>
                <a:cs typeface="+mn-lt"/>
              </a:rPr>
              <a:t>olması</a:t>
            </a:r>
            <a:r>
              <a:rPr lang="en-US" sz="2800" b="1">
                <a:ea typeface="+mn-lt"/>
                <a:cs typeface="+mn-lt"/>
              </a:rPr>
              <a:t> </a:t>
            </a:r>
            <a:r>
              <a:rPr lang="en-US" sz="2800" b="1" err="1">
                <a:ea typeface="+mn-lt"/>
                <a:cs typeface="+mn-lt"/>
              </a:rPr>
              <a:t>gerekirdi</a:t>
            </a:r>
            <a:r>
              <a:rPr lang="en-US" sz="2800" b="1">
                <a:ea typeface="+mn-lt"/>
                <a:cs typeface="+mn-lt"/>
              </a:rPr>
              <a:t>.</a:t>
            </a:r>
            <a:endParaRPr lang="en-US" sz="2800" b="1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962329" y="232009"/>
            <a:ext cx="9328518" cy="4679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7"/>
              </a:lnSpc>
            </a:pPr>
            <a:endParaRPr/>
          </a:p>
          <a:p>
            <a:pPr algn="l">
              <a:lnSpc>
                <a:spcPts val="4127"/>
              </a:lnSpc>
            </a:pPr>
            <a:r>
              <a:rPr lang="en-US" sz="2900" b="1" spc="-58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YOLO, </a:t>
            </a:r>
            <a:r>
              <a:rPr lang="en-US" sz="2900" b="1" spc="-58" err="1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nesneleri</a:t>
            </a:r>
            <a:r>
              <a:rPr lang="en-US" sz="2900" b="1" spc="-58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2900" b="1" spc="-58" err="1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tek</a:t>
            </a:r>
            <a:r>
              <a:rPr lang="en-US" sz="2900" b="1" spc="-58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2900" b="1" spc="-58" err="1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bir</a:t>
            </a:r>
            <a:r>
              <a:rPr lang="en-US" sz="2900" b="1" spc="-58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2900" b="1" spc="-58" err="1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ileri</a:t>
            </a:r>
            <a:r>
              <a:rPr lang="en-US" sz="2900" b="1" spc="-58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2900" b="1" spc="-58" err="1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besleme</a:t>
            </a:r>
            <a:r>
              <a:rPr lang="en-US" sz="2900" b="1" spc="-58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2900" b="1" spc="-58" err="1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adımında</a:t>
            </a:r>
            <a:r>
              <a:rPr lang="en-US" sz="2900" b="1" spc="-58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2900" b="1" spc="-58" err="1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tespit</a:t>
            </a:r>
            <a:r>
              <a:rPr lang="en-US" sz="2900" b="1" spc="-58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2900" b="1" spc="-58" err="1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eden</a:t>
            </a:r>
            <a:r>
              <a:rPr lang="en-US" sz="2900" b="1" spc="-58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2900" b="1" spc="-58" err="1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gerçek</a:t>
            </a:r>
            <a:r>
              <a:rPr lang="en-US" sz="2900" b="1" spc="-58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2900" b="1" spc="-58" err="1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zamanlı</a:t>
            </a:r>
            <a:r>
              <a:rPr lang="en-US" sz="2900" b="1" spc="-58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2900" b="1" spc="-58" err="1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bir</a:t>
            </a:r>
            <a:r>
              <a:rPr lang="en-US" sz="2900" b="1" spc="-58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2900" b="1" spc="-58" err="1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nesne</a:t>
            </a:r>
            <a:r>
              <a:rPr lang="en-US" sz="2900" b="1" spc="-58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2900" b="1" spc="-58" err="1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algılama</a:t>
            </a:r>
            <a:r>
              <a:rPr lang="en-US" sz="2900" b="1" spc="-58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2900" b="1" spc="-58" err="1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algoritmasıdır</a:t>
            </a:r>
            <a:r>
              <a:rPr lang="en-US" sz="2900" b="1" spc="-58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.</a:t>
            </a:r>
            <a:endParaRPr lang="en-US" sz="2900" b="1" spc="-58">
              <a:solidFill>
                <a:srgbClr val="1C191A"/>
              </a:solidFill>
              <a:latin typeface="Lato Bold"/>
              <a:ea typeface="Lato Bold"/>
              <a:cs typeface="Lato Bold"/>
            </a:endParaRPr>
          </a:p>
          <a:p>
            <a:pPr algn="l">
              <a:lnSpc>
                <a:spcPts val="4127"/>
              </a:lnSpc>
            </a:pPr>
            <a:r>
              <a:rPr lang="en-US" sz="2900" b="1" spc="-58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2900" b="1" spc="-58" err="1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Sınırlayıcı</a:t>
            </a:r>
            <a:r>
              <a:rPr lang="en-US" sz="2900" b="1" spc="-58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2900" b="1" spc="-58" err="1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kutuları</a:t>
            </a:r>
            <a:r>
              <a:rPr lang="en-US" sz="2900" b="1" spc="-58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2900" b="1" spc="-58" err="1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ve</a:t>
            </a:r>
            <a:r>
              <a:rPr lang="en-US" sz="2900" b="1" spc="-58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2900" b="1" spc="-58" err="1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sınıf</a:t>
            </a:r>
            <a:r>
              <a:rPr lang="en-US" sz="2900" b="1" spc="-58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2900" b="1" spc="-58" err="1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etiketlerini</a:t>
            </a:r>
            <a:r>
              <a:rPr lang="en-US" sz="2900" b="1" spc="-58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2900" b="1" spc="-58" err="1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aynı</a:t>
            </a:r>
            <a:r>
              <a:rPr lang="en-US" sz="2900" b="1" spc="-58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2900" b="1" spc="-58" err="1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anda</a:t>
            </a:r>
            <a:r>
              <a:rPr lang="en-US" sz="2900" b="1" spc="-58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2900" b="1" spc="-58" err="1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tahmin</a:t>
            </a:r>
            <a:r>
              <a:rPr lang="en-US" sz="2900" b="1" spc="-58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2900" b="1" spc="-58" err="1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ettiği</a:t>
            </a:r>
            <a:r>
              <a:rPr lang="en-US" sz="2900" b="1" spc="-58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2900" b="1" spc="-58" err="1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için</a:t>
            </a:r>
            <a:r>
              <a:rPr lang="en-US" sz="2900" b="1" spc="-58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2900" b="1" spc="-58" err="1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oldukça</a:t>
            </a:r>
            <a:r>
              <a:rPr lang="en-US" sz="2900" b="1" spc="-58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2900" b="1" spc="-58" err="1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hızlıdır</a:t>
            </a:r>
            <a:r>
              <a:rPr lang="en-US" sz="2900" b="1" spc="-58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.</a:t>
            </a:r>
            <a:endParaRPr lang="en-US" sz="2900" b="1" spc="-58">
              <a:solidFill>
                <a:srgbClr val="1C191A"/>
              </a:solidFill>
              <a:latin typeface="Lato Bold"/>
              <a:ea typeface="Lato Bold"/>
              <a:cs typeface="Lato Bold"/>
            </a:endParaRPr>
          </a:p>
          <a:p>
            <a:pPr algn="l">
              <a:lnSpc>
                <a:spcPts val="4127"/>
              </a:lnSpc>
            </a:pPr>
            <a:r>
              <a:rPr lang="en-US" sz="2900" b="1" spc="-58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YOLO, </a:t>
            </a:r>
            <a:r>
              <a:rPr lang="en-US" sz="2900" b="1" spc="-58" err="1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giriş</a:t>
            </a:r>
            <a:r>
              <a:rPr lang="en-US" sz="2900" b="1" spc="-58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2900" b="1" spc="-58" err="1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görüntüsünü</a:t>
            </a:r>
            <a:r>
              <a:rPr lang="en-US" sz="2900" b="1" spc="-58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2900" b="1" spc="-58" err="1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ızgaralara</a:t>
            </a:r>
            <a:r>
              <a:rPr lang="en-US" sz="2900" b="1" spc="-58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2900" b="1" spc="-58" err="1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ayırarak</a:t>
            </a:r>
            <a:r>
              <a:rPr lang="en-US" sz="2900" b="1" spc="-58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 her </a:t>
            </a:r>
            <a:r>
              <a:rPr lang="en-US" sz="2900" b="1" spc="-58" err="1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bir</a:t>
            </a:r>
            <a:r>
              <a:rPr lang="en-US" sz="2900" b="1" spc="-58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2900" b="1" spc="-58" err="1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hücre</a:t>
            </a:r>
            <a:r>
              <a:rPr lang="en-US" sz="2900" b="1" spc="-58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2900" b="1" spc="-58" err="1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için</a:t>
            </a:r>
            <a:r>
              <a:rPr lang="en-US" sz="2900" b="1" spc="-58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2900" b="1" spc="-58" err="1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sınırlayıcı</a:t>
            </a:r>
            <a:r>
              <a:rPr lang="en-US" sz="2900" b="1" spc="-58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2900" b="1" spc="-58" err="1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kutular</a:t>
            </a:r>
            <a:r>
              <a:rPr lang="en-US" sz="2900" b="1" spc="-58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2900" b="1" spc="-58" err="1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tahmin</a:t>
            </a:r>
            <a:r>
              <a:rPr lang="en-US" sz="2900" b="1" spc="-58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2900" b="1" spc="-58" err="1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eder</a:t>
            </a:r>
            <a:r>
              <a:rPr lang="en-US" sz="2900" b="1" spc="-58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. </a:t>
            </a:r>
            <a:endParaRPr lang="en-US" sz="2900" b="1" spc="-58">
              <a:solidFill>
                <a:srgbClr val="1C191A"/>
              </a:solidFill>
              <a:latin typeface="Lato Bold"/>
              <a:ea typeface="Lato Bold"/>
              <a:cs typeface="Lato Bold"/>
            </a:endParaRPr>
          </a:p>
          <a:p>
            <a:pPr marL="0" lvl="0" indent="0" algn="l">
              <a:lnSpc>
                <a:spcPts val="4127"/>
              </a:lnSpc>
              <a:spcBef>
                <a:spcPct val="0"/>
              </a:spcBef>
            </a:pPr>
            <a:r>
              <a:rPr lang="en-US" sz="2900" b="1" spc="-58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Bu </a:t>
            </a:r>
            <a:r>
              <a:rPr lang="en-US" sz="2900" b="1" spc="-58" err="1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yapı</a:t>
            </a:r>
            <a:r>
              <a:rPr lang="en-US" sz="2900" b="1" spc="-58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, </a:t>
            </a:r>
            <a:r>
              <a:rPr lang="en-US" sz="2900" b="1" spc="-58" err="1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karmaşık</a:t>
            </a:r>
            <a:r>
              <a:rPr lang="en-US" sz="2900" b="1" spc="-58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2900" b="1" spc="-58" err="1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arka</a:t>
            </a:r>
            <a:r>
              <a:rPr lang="en-US" sz="2900" b="1" spc="-58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2900" b="1" spc="-58" err="1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planlarda</a:t>
            </a:r>
            <a:r>
              <a:rPr lang="en-US" sz="2900" b="1" spc="-58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 bile </a:t>
            </a:r>
            <a:r>
              <a:rPr lang="en-US" sz="2900" b="1" spc="-58" err="1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plakaların</a:t>
            </a:r>
            <a:r>
              <a:rPr lang="en-US" sz="2900" b="1" spc="-58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2900" b="1" spc="-58" err="1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verimli</a:t>
            </a:r>
            <a:r>
              <a:rPr lang="en-US" sz="2900" b="1" spc="-58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2900" b="1" spc="-58" err="1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bir</a:t>
            </a:r>
            <a:r>
              <a:rPr lang="en-US" sz="2900" b="1" spc="-58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2900" b="1" spc="-58" err="1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şekilde</a:t>
            </a:r>
            <a:r>
              <a:rPr lang="en-US" sz="2900" b="1" spc="-58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2900" b="1" spc="-58" err="1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tespit</a:t>
            </a:r>
            <a:r>
              <a:rPr lang="en-US" sz="2900" b="1" spc="-58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2900" b="1" spc="-58" err="1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edilmesini</a:t>
            </a:r>
            <a:r>
              <a:rPr lang="en-US" sz="2900" b="1" spc="-58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2900" b="1" spc="-58" err="1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sağlar</a:t>
            </a:r>
            <a:r>
              <a:rPr lang="en-US" sz="2900" b="1" spc="-58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.</a:t>
            </a:r>
            <a:endParaRPr lang="en-US" sz="2900" b="1" spc="-58">
              <a:solidFill>
                <a:srgbClr val="1C191A"/>
              </a:solidFill>
              <a:latin typeface="Lato Bold"/>
              <a:ea typeface="Lato Bold"/>
              <a:cs typeface="Lato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51433" y="565150"/>
            <a:ext cx="3595561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YOLO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811544" y="6775192"/>
            <a:ext cx="6775521" cy="2638991"/>
            <a:chOff x="700215" y="-3891"/>
            <a:chExt cx="9034011" cy="3518652"/>
          </a:xfrm>
        </p:grpSpPr>
        <p:sp>
          <p:nvSpPr>
            <p:cNvPr id="5" name="Freeform 5"/>
            <p:cNvSpPr/>
            <p:nvPr/>
          </p:nvSpPr>
          <p:spPr>
            <a:xfrm>
              <a:off x="700215" y="288323"/>
              <a:ext cx="349754" cy="436033"/>
            </a:xfrm>
            <a:custGeom>
              <a:avLst/>
              <a:gdLst/>
              <a:ahLst/>
              <a:cxnLst/>
              <a:rect l="l" t="t" r="r" b="b"/>
              <a:pathLst>
                <a:path w="349754" h="436033">
                  <a:moveTo>
                    <a:pt x="0" y="0"/>
                  </a:moveTo>
                  <a:lnTo>
                    <a:pt x="349754" y="0"/>
                  </a:lnTo>
                  <a:lnTo>
                    <a:pt x="349754" y="436033"/>
                  </a:lnTo>
                  <a:lnTo>
                    <a:pt x="0" y="4360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tr-T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80861" y="-3891"/>
              <a:ext cx="8653365" cy="35186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endParaRPr/>
            </a:p>
            <a:p>
              <a:pPr algn="l">
                <a:lnSpc>
                  <a:spcPts val="4199"/>
                </a:lnSpc>
              </a:pPr>
              <a:r>
                <a:rPr lang="en-US" sz="2950" b="1" spc="-59">
                  <a:solidFill>
                    <a:srgbClr val="C00000"/>
                  </a:solidFill>
                  <a:latin typeface="Lato"/>
                  <a:ea typeface="Lato"/>
                  <a:cs typeface="Lato"/>
                  <a:sym typeface="Lato"/>
                </a:rPr>
                <a:t>Örnek:</a:t>
              </a:r>
              <a:endParaRPr lang="en-US" sz="2950" b="1" spc="-59">
                <a:solidFill>
                  <a:srgbClr val="C00000"/>
                </a:solidFill>
                <a:latin typeface="Lato"/>
                <a:ea typeface="Lato"/>
                <a:cs typeface="Lato"/>
              </a:endParaRPr>
            </a:p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50" b="1" spc="-59">
                  <a:solidFill>
                    <a:srgbClr val="1C191A"/>
                  </a:solidFill>
                  <a:latin typeface="Lato"/>
                  <a:ea typeface="Lato"/>
                  <a:cs typeface="Lato"/>
                  <a:sym typeface="Lato"/>
                </a:rPr>
                <a:t>Bir </a:t>
              </a:r>
              <a:r>
                <a:rPr lang="en-US" sz="2950" b="1" spc="-59" err="1">
                  <a:solidFill>
                    <a:srgbClr val="1C191A"/>
                  </a:solidFill>
                  <a:latin typeface="Lato"/>
                  <a:ea typeface="Lato"/>
                  <a:cs typeface="Lato"/>
                  <a:sym typeface="Lato"/>
                </a:rPr>
                <a:t>araç</a:t>
              </a:r>
              <a:r>
                <a:rPr lang="en-US" sz="2950" b="1" spc="-59">
                  <a:solidFill>
                    <a:srgbClr val="1C191A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950" b="1" spc="-59" err="1">
                  <a:solidFill>
                    <a:srgbClr val="1C191A"/>
                  </a:solidFill>
                  <a:latin typeface="Lato"/>
                  <a:ea typeface="Lato"/>
                  <a:cs typeface="Lato"/>
                  <a:sym typeface="Lato"/>
                </a:rPr>
                <a:t>görüntüsü</a:t>
              </a:r>
              <a:r>
                <a:rPr lang="en-US" sz="2950" b="1" spc="-59">
                  <a:solidFill>
                    <a:srgbClr val="1C191A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950" b="1" spc="-59" err="1">
                  <a:solidFill>
                    <a:srgbClr val="1C191A"/>
                  </a:solidFill>
                  <a:latin typeface="Lato"/>
                  <a:ea typeface="Lato"/>
                  <a:cs typeface="Lato"/>
                  <a:sym typeface="Lato"/>
                </a:rPr>
                <a:t>verildiğinde</a:t>
              </a:r>
              <a:r>
                <a:rPr lang="en-US" sz="2950" b="1" spc="-59">
                  <a:solidFill>
                    <a:srgbClr val="1C191A"/>
                  </a:solidFill>
                  <a:latin typeface="Lato"/>
                  <a:ea typeface="Lato"/>
                  <a:cs typeface="Lato"/>
                  <a:sym typeface="Lato"/>
                </a:rPr>
                <a:t> YOLO, </a:t>
              </a:r>
              <a:r>
                <a:rPr lang="en-US" sz="2950" b="1" spc="-59" err="1">
                  <a:solidFill>
                    <a:srgbClr val="1C191A"/>
                  </a:solidFill>
                  <a:latin typeface="Lato"/>
                  <a:ea typeface="Lato"/>
                  <a:cs typeface="Lato"/>
                  <a:sym typeface="Lato"/>
                </a:rPr>
                <a:t>plakanın</a:t>
              </a:r>
              <a:r>
                <a:rPr lang="en-US" sz="2950" b="1" spc="-59">
                  <a:solidFill>
                    <a:srgbClr val="1C191A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950" b="1" spc="-59" err="1">
                  <a:solidFill>
                    <a:srgbClr val="1C191A"/>
                  </a:solidFill>
                  <a:latin typeface="Lato"/>
                  <a:ea typeface="Lato"/>
                  <a:cs typeface="Lato"/>
                  <a:sym typeface="Lato"/>
                </a:rPr>
                <a:t>bulunduğu</a:t>
              </a:r>
              <a:r>
                <a:rPr lang="en-US" sz="2950" b="1" spc="-59">
                  <a:solidFill>
                    <a:srgbClr val="1C191A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950" b="1" spc="-59" err="1">
                  <a:solidFill>
                    <a:srgbClr val="1C191A"/>
                  </a:solidFill>
                  <a:latin typeface="Lato"/>
                  <a:ea typeface="Lato"/>
                  <a:cs typeface="Lato"/>
                  <a:sym typeface="Lato"/>
                </a:rPr>
                <a:t>bölgeyi</a:t>
              </a:r>
              <a:r>
                <a:rPr lang="en-US" sz="2950" b="1" spc="-59">
                  <a:solidFill>
                    <a:srgbClr val="1C191A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950" b="1" spc="-59" err="1">
                  <a:solidFill>
                    <a:srgbClr val="1C191A"/>
                  </a:solidFill>
                  <a:latin typeface="Lato"/>
                  <a:ea typeface="Lato"/>
                  <a:cs typeface="Lato"/>
                  <a:sym typeface="Lato"/>
                </a:rPr>
                <a:t>doğrudan</a:t>
              </a:r>
              <a:r>
                <a:rPr lang="en-US" sz="2950" b="1" spc="-59">
                  <a:solidFill>
                    <a:srgbClr val="1C191A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950" b="1" spc="-59" err="1">
                  <a:solidFill>
                    <a:srgbClr val="1C191A"/>
                  </a:solidFill>
                  <a:latin typeface="Lato"/>
                  <a:ea typeface="Lato"/>
                  <a:cs typeface="Lato"/>
                  <a:sym typeface="Lato"/>
                </a:rPr>
                <a:t>tespit</a:t>
              </a:r>
              <a:r>
                <a:rPr lang="en-US" sz="2950" b="1" spc="-59">
                  <a:solidFill>
                    <a:srgbClr val="1C191A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950" b="1" spc="-59" err="1">
                  <a:solidFill>
                    <a:srgbClr val="1C191A"/>
                  </a:solidFill>
                  <a:latin typeface="Lato"/>
                  <a:ea typeface="Lato"/>
                  <a:cs typeface="Lato"/>
                  <a:sym typeface="Lato"/>
                </a:rPr>
                <a:t>ederek</a:t>
              </a:r>
              <a:r>
                <a:rPr lang="en-US" sz="2950" b="1" spc="-59">
                  <a:solidFill>
                    <a:srgbClr val="1C191A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950" b="1" spc="-59" err="1">
                  <a:solidFill>
                    <a:srgbClr val="1C191A"/>
                  </a:solidFill>
                  <a:latin typeface="Lato"/>
                  <a:ea typeface="Lato"/>
                  <a:cs typeface="Lato"/>
                  <a:sym typeface="Lato"/>
                </a:rPr>
                <a:t>etrafına</a:t>
              </a:r>
              <a:r>
                <a:rPr lang="en-US" sz="2950" b="1" spc="-59">
                  <a:solidFill>
                    <a:srgbClr val="1C191A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950" b="1" spc="-59" err="1">
                  <a:solidFill>
                    <a:srgbClr val="1C191A"/>
                  </a:solidFill>
                  <a:latin typeface="Lato"/>
                  <a:ea typeface="Lato"/>
                  <a:cs typeface="Lato"/>
                  <a:sym typeface="Lato"/>
                </a:rPr>
                <a:t>bir</a:t>
              </a:r>
              <a:r>
                <a:rPr lang="en-US" sz="2950" b="1" spc="-59">
                  <a:solidFill>
                    <a:srgbClr val="1C191A"/>
                  </a:solidFill>
                  <a:latin typeface="Lato"/>
                  <a:ea typeface="Lato"/>
                  <a:cs typeface="Lato"/>
                  <a:sym typeface="Lato"/>
                </a:rPr>
                <a:t> kutu </a:t>
              </a:r>
              <a:r>
                <a:rPr lang="en-US" sz="2950" b="1" spc="-59" err="1">
                  <a:solidFill>
                    <a:srgbClr val="1C191A"/>
                  </a:solidFill>
                  <a:latin typeface="Lato"/>
                  <a:ea typeface="Lato"/>
                  <a:cs typeface="Lato"/>
                  <a:sym typeface="Lato"/>
                </a:rPr>
                <a:t>çizer</a:t>
              </a:r>
              <a:r>
                <a:rPr lang="en-US" sz="2950" b="1" spc="-59">
                  <a:solidFill>
                    <a:srgbClr val="1C191A"/>
                  </a:solidFill>
                  <a:latin typeface="Lato"/>
                  <a:ea typeface="Lato"/>
                  <a:cs typeface="Lato"/>
                  <a:sym typeface="Lato"/>
                </a:rPr>
                <a:t>.</a:t>
              </a:r>
              <a:endParaRPr lang="en-US" sz="2950" b="1" spc="-59">
                <a:solidFill>
                  <a:srgbClr val="1C191A"/>
                </a:solidFill>
                <a:latin typeface="Lato"/>
                <a:ea typeface="Lato"/>
                <a:cs typeface="Lato"/>
              </a:endParaRPr>
            </a:p>
          </p:txBody>
        </p:sp>
      </p:grpSp>
      <p:pic>
        <p:nvPicPr>
          <p:cNvPr id="8" name="Resim 7" descr="metin, kara taşıtı, taşıt, araç, orta boy araba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3DB46B17-0BDD-9C24-B9EB-3CFFAFF80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64" y="3353307"/>
            <a:ext cx="7098365" cy="628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54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779"/>
            <a:ext cx="10375785" cy="5746990"/>
          </a:xfrm>
          <a:custGeom>
            <a:avLst/>
            <a:gdLst/>
            <a:ahLst/>
            <a:cxnLst/>
            <a:rect l="l" t="t" r="r" b="b"/>
            <a:pathLst>
              <a:path w="10375785" h="5746990">
                <a:moveTo>
                  <a:pt x="0" y="0"/>
                </a:moveTo>
                <a:lnTo>
                  <a:pt x="10375785" y="0"/>
                </a:lnTo>
                <a:lnTo>
                  <a:pt x="10375785" y="5746990"/>
                </a:lnTo>
                <a:lnTo>
                  <a:pt x="0" y="5746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72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>
            <a:off x="236211" y="6898723"/>
            <a:ext cx="9016400" cy="3135602"/>
          </a:xfrm>
          <a:custGeom>
            <a:avLst/>
            <a:gdLst/>
            <a:ahLst/>
            <a:cxnLst/>
            <a:rect l="l" t="t" r="r" b="b"/>
            <a:pathLst>
              <a:path w="9016400" h="3135602">
                <a:moveTo>
                  <a:pt x="0" y="0"/>
                </a:moveTo>
                <a:lnTo>
                  <a:pt x="9016400" y="0"/>
                </a:lnTo>
                <a:lnTo>
                  <a:pt x="9016400" y="3135602"/>
                </a:lnTo>
                <a:lnTo>
                  <a:pt x="0" y="31356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58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TextBox 4"/>
          <p:cNvSpPr txBox="1"/>
          <p:nvPr/>
        </p:nvSpPr>
        <p:spPr>
          <a:xfrm>
            <a:off x="10804740" y="294336"/>
            <a:ext cx="7624954" cy="1078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6"/>
              </a:lnSpc>
            </a:pPr>
            <a:r>
              <a:rPr lang="en-US" sz="2700" b="1">
                <a:solidFill>
                  <a:srgbClr val="C00000"/>
                </a:solidFill>
                <a:latin typeface="Arimo Bold"/>
                <a:ea typeface="Arimo Bold"/>
                <a:cs typeface="Arimo Bold"/>
                <a:sym typeface="Arimo Bold"/>
              </a:rPr>
              <a:t>Grid </a:t>
            </a:r>
            <a:r>
              <a:rPr lang="en-US" sz="2700" b="1" err="1">
                <a:solidFill>
                  <a:srgbClr val="C00000"/>
                </a:solidFill>
                <a:latin typeface="Arimo Bold"/>
                <a:ea typeface="Arimo Bold"/>
                <a:cs typeface="Arimo Bold"/>
                <a:sym typeface="Arimo Bold"/>
              </a:rPr>
              <a:t>Bölmeleme</a:t>
            </a:r>
            <a:r>
              <a:rPr lang="en-US" sz="2700" b="1">
                <a:solidFill>
                  <a:srgbClr val="C00000"/>
                </a:solidFill>
                <a:latin typeface="Arimo Bold"/>
                <a:ea typeface="Arimo Bold"/>
                <a:cs typeface="Arimo Bold"/>
                <a:sym typeface="Arimo Bold"/>
              </a:rPr>
              <a:t>: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 Her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hücre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,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kendi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bölgesinde</a:t>
            </a:r>
            <a:endParaRPr lang="en-US" sz="2700" b="1">
              <a:solidFill>
                <a:srgbClr val="000000"/>
              </a:solidFill>
              <a:latin typeface="Arimo Bold"/>
              <a:ea typeface="Arimo Bold"/>
              <a:cs typeface="Arimo Bold"/>
            </a:endParaRPr>
          </a:p>
          <a:p>
            <a:pPr algn="ctr">
              <a:lnSpc>
                <a:spcPts val="2766"/>
              </a:lnSpc>
            </a:pP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bir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nesne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olup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endParaRPr lang="en-US" sz="2700" b="1">
              <a:solidFill>
                <a:srgbClr val="000000"/>
              </a:solidFill>
              <a:latin typeface="Arimo Bold"/>
              <a:ea typeface="Arimo Bold"/>
              <a:cs typeface="Arimo Bold"/>
            </a:endParaRPr>
          </a:p>
          <a:p>
            <a:pPr algn="ctr">
              <a:lnSpc>
                <a:spcPts val="2766"/>
              </a:lnSpc>
              <a:spcBef>
                <a:spcPct val="0"/>
              </a:spcBef>
            </a:pP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olmadığını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tahmin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etmekle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görevlidir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.</a:t>
            </a:r>
            <a:endParaRPr lang="en-US" sz="2700" b="1">
              <a:solidFill>
                <a:srgbClr val="000000"/>
              </a:solidFill>
              <a:latin typeface="Arimo Bold"/>
              <a:ea typeface="Arimo Bold"/>
              <a:cs typeface="Arimo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018206" y="3879914"/>
            <a:ext cx="7105408" cy="1389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99"/>
              </a:lnSpc>
            </a:pPr>
            <a:r>
              <a:rPr lang="en-US" sz="2700" b="1">
                <a:solidFill>
                  <a:srgbClr val="C00000"/>
                </a:solidFill>
                <a:latin typeface="Arimo Bold"/>
                <a:ea typeface="Arimo Bold"/>
                <a:cs typeface="Arimo Bold"/>
                <a:sym typeface="Arimo Bold"/>
              </a:rPr>
              <a:t>Bounding Box </a:t>
            </a:r>
            <a:r>
              <a:rPr lang="en-US" sz="2700" b="1" err="1">
                <a:solidFill>
                  <a:srgbClr val="C00000"/>
                </a:solidFill>
                <a:latin typeface="Arimo Bold"/>
                <a:ea typeface="Arimo Bold"/>
                <a:cs typeface="Arimo Bold"/>
                <a:sym typeface="Arimo Bold"/>
              </a:rPr>
              <a:t>Tahmini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: Her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hücre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,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nesne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varsa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onun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konumunu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ve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sınıfını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tahmin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eder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. </a:t>
            </a:r>
            <a:endParaRPr lang="en-US" sz="2700" b="1">
              <a:solidFill>
                <a:srgbClr val="000000"/>
              </a:solidFill>
              <a:latin typeface="Arimo Bold"/>
              <a:ea typeface="Arimo Bold"/>
              <a:cs typeface="Arimo Bold"/>
            </a:endParaRPr>
          </a:p>
          <a:p>
            <a:pPr algn="ctr">
              <a:lnSpc>
                <a:spcPts val="2699"/>
              </a:lnSpc>
              <a:spcBef>
                <a:spcPct val="0"/>
              </a:spcBef>
            </a:pP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Bu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tahmin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bir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kutu (bounding box)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olarak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ifade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edilir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.</a:t>
            </a:r>
            <a:endParaRPr lang="en-US" sz="2700" b="1">
              <a:solidFill>
                <a:srgbClr val="000000"/>
              </a:solidFill>
              <a:latin typeface="Arimo Bold"/>
              <a:ea typeface="Arimo Bold"/>
              <a:cs typeface="Arimo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613727" y="8642187"/>
            <a:ext cx="7522658" cy="1078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61"/>
              </a:lnSpc>
            </a:pPr>
            <a:r>
              <a:rPr lang="en-US" sz="2700" b="1">
                <a:solidFill>
                  <a:srgbClr val="C00000"/>
                </a:solidFill>
                <a:latin typeface="Arimo Bold"/>
                <a:ea typeface="Arimo Bold"/>
                <a:cs typeface="Arimo Bold"/>
                <a:sym typeface="Arimo Bold"/>
              </a:rPr>
              <a:t>NMS (Non-Maximum Suppression):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Birden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fazla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kutu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varsa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, 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en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güvenilir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olan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seçiliyor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, </a:t>
            </a:r>
            <a:endParaRPr lang="en-US" sz="2700" b="1">
              <a:solidFill>
                <a:srgbClr val="000000"/>
              </a:solidFill>
              <a:latin typeface="Arimo Bold"/>
              <a:ea typeface="Arimo Bold"/>
              <a:cs typeface="Arimo Bold"/>
            </a:endParaRPr>
          </a:p>
          <a:p>
            <a:pPr algn="ctr">
              <a:lnSpc>
                <a:spcPts val="2761"/>
              </a:lnSpc>
              <a:spcBef>
                <a:spcPct val="0"/>
              </a:spcBef>
            </a:pP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diğerleri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eleniyor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.</a:t>
            </a:r>
            <a:endParaRPr lang="en-US" sz="2700" b="1">
              <a:solidFill>
                <a:srgbClr val="000000"/>
              </a:solidFill>
              <a:latin typeface="Arimo Bold"/>
              <a:ea typeface="Arimo Bold"/>
              <a:cs typeface="Arimo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726105" y="2030308"/>
            <a:ext cx="7696263" cy="1078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2"/>
              </a:lnSpc>
              <a:spcBef>
                <a:spcPct val="0"/>
              </a:spcBef>
            </a:pP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err="1">
                <a:solidFill>
                  <a:srgbClr val="C00000"/>
                </a:solidFill>
                <a:latin typeface="Arimo Bold"/>
                <a:ea typeface="Arimo Bold"/>
                <a:cs typeface="Arimo Bold"/>
                <a:sym typeface="Arimo Bold"/>
              </a:rPr>
              <a:t>Özellik</a:t>
            </a:r>
            <a:r>
              <a:rPr lang="en-US" sz="2700" b="1">
                <a:solidFill>
                  <a:srgbClr val="C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err="1">
                <a:solidFill>
                  <a:srgbClr val="C00000"/>
                </a:solidFill>
                <a:latin typeface="Arimo Bold"/>
                <a:ea typeface="Arimo Bold"/>
                <a:cs typeface="Arimo Bold"/>
                <a:sym typeface="Arimo Bold"/>
              </a:rPr>
              <a:t>Çıkarma</a:t>
            </a:r>
            <a:r>
              <a:rPr lang="en-US" sz="2700" b="1">
                <a:solidFill>
                  <a:srgbClr val="C00000"/>
                </a:solidFill>
                <a:latin typeface="Arimo Bold"/>
                <a:ea typeface="Arimo Bold"/>
                <a:cs typeface="Arimo Bold"/>
                <a:sym typeface="Arimo Bold"/>
              </a:rPr>
              <a:t>: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Her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hücreden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görsel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özellikler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çıkarır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ve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sayısal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vektörlere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dönüştürür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. </a:t>
            </a:r>
          </a:p>
          <a:p>
            <a:pPr algn="ctr">
              <a:lnSpc>
                <a:spcPts val="2762"/>
              </a:lnSpc>
              <a:spcBef>
                <a:spcPct val="0"/>
              </a:spcBef>
            </a:pP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(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renk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,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kenar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,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doku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vb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)</a:t>
            </a:r>
            <a:endParaRPr lang="en-US" sz="2700" b="1">
              <a:solidFill>
                <a:srgbClr val="000000"/>
              </a:solidFill>
              <a:latin typeface="Arimo Bold"/>
              <a:ea typeface="Arimo Bold"/>
              <a:cs typeface="Arimo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404124" y="5578982"/>
            <a:ext cx="8011695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71"/>
              </a:lnSpc>
              <a:spcBef>
                <a:spcPct val="0"/>
              </a:spcBef>
            </a:pPr>
            <a:r>
              <a:rPr lang="en-US" sz="2450" b="1" err="1">
                <a:solidFill>
                  <a:srgbClr val="053827"/>
                </a:solidFill>
                <a:latin typeface="Arimo Bold"/>
                <a:ea typeface="Arimo Bold"/>
                <a:cs typeface="Arimo Bold"/>
                <a:sym typeface="Arimo Bold"/>
              </a:rPr>
              <a:t>Tahmin</a:t>
            </a:r>
            <a:r>
              <a:rPr lang="en-US" sz="2450" b="1">
                <a:solidFill>
                  <a:srgbClr val="053827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450" b="1" err="1">
                <a:solidFill>
                  <a:srgbClr val="053827"/>
                </a:solidFill>
                <a:latin typeface="Arimo Bold"/>
                <a:ea typeface="Arimo Bold"/>
                <a:cs typeface="Arimo Bold"/>
                <a:sym typeface="Arimo Bold"/>
              </a:rPr>
              <a:t>vektörü</a:t>
            </a:r>
            <a:r>
              <a:rPr lang="en-US" sz="2450" b="1">
                <a:solidFill>
                  <a:srgbClr val="053827"/>
                </a:solidFill>
                <a:latin typeface="Arimo Bold"/>
                <a:ea typeface="Arimo Bold"/>
                <a:cs typeface="Arimo Bold"/>
                <a:sym typeface="Arimo Bold"/>
              </a:rPr>
              <a:t> = [ </a:t>
            </a:r>
            <a:r>
              <a:rPr lang="en-US" sz="2450" b="1" err="1">
                <a:solidFill>
                  <a:srgbClr val="053827"/>
                </a:solidFill>
                <a:latin typeface="Arimo Bold"/>
                <a:ea typeface="Arimo Bold"/>
                <a:cs typeface="Arimo Bold"/>
                <a:sym typeface="Arimo Bold"/>
              </a:rPr>
              <a:t>confidence,x,y,w,h,class</a:t>
            </a:r>
            <a:r>
              <a:rPr lang="en-US" sz="2450" b="1">
                <a:solidFill>
                  <a:srgbClr val="053827"/>
                </a:solidFill>
                <a:latin typeface="Arimo Bold"/>
                <a:ea typeface="Arimo Bold"/>
                <a:cs typeface="Arimo Bold"/>
                <a:sym typeface="Arimo Bold"/>
              </a:rPr>
              <a:t> probabilities]</a:t>
            </a:r>
            <a:endParaRPr lang="en-US" sz="2450" b="1">
              <a:solidFill>
                <a:srgbClr val="053827"/>
              </a:solidFill>
              <a:latin typeface="Arimo Bold"/>
              <a:ea typeface="Arimo Bold"/>
              <a:cs typeface="Arimo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075710" y="6404428"/>
            <a:ext cx="8688121" cy="1667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67"/>
              </a:lnSpc>
            </a:pPr>
            <a:r>
              <a:rPr lang="en-US" sz="2300" b="1">
                <a:solidFill>
                  <a:srgbClr val="474E54"/>
                </a:solidFill>
                <a:latin typeface="Arimo Bold"/>
                <a:ea typeface="Calibri"/>
                <a:cs typeface="Calibri"/>
              </a:rPr>
              <a:t>Confidence: </a:t>
            </a:r>
            <a:r>
              <a:rPr lang="en-US" sz="2300" b="1" err="1">
                <a:solidFill>
                  <a:srgbClr val="474E54"/>
                </a:solidFill>
                <a:latin typeface="Arimo Bold"/>
                <a:ea typeface="Calibri"/>
                <a:cs typeface="Calibri"/>
              </a:rPr>
              <a:t>Nesnenin</a:t>
            </a:r>
            <a:r>
              <a:rPr lang="en-US" sz="2300" b="1">
                <a:solidFill>
                  <a:srgbClr val="474E54"/>
                </a:solidFill>
                <a:latin typeface="Arimo Bold"/>
                <a:ea typeface="Calibri"/>
                <a:cs typeface="Calibri"/>
              </a:rPr>
              <a:t> </a:t>
            </a:r>
            <a:r>
              <a:rPr lang="en-US" sz="2300" b="1" err="1">
                <a:solidFill>
                  <a:srgbClr val="474E54"/>
                </a:solidFill>
                <a:latin typeface="Arimo Bold"/>
                <a:ea typeface="Calibri"/>
                <a:cs typeface="Calibri"/>
              </a:rPr>
              <a:t>gerçekten</a:t>
            </a:r>
            <a:r>
              <a:rPr lang="en-US" sz="2300" b="1">
                <a:solidFill>
                  <a:srgbClr val="474E54"/>
                </a:solidFill>
                <a:latin typeface="Arimo Bold"/>
                <a:ea typeface="Calibri"/>
                <a:cs typeface="Calibri"/>
              </a:rPr>
              <a:t> var </a:t>
            </a:r>
            <a:r>
              <a:rPr lang="en-US" sz="2300" b="1" err="1">
                <a:solidFill>
                  <a:srgbClr val="474E54"/>
                </a:solidFill>
                <a:latin typeface="Arimo Bold"/>
                <a:ea typeface="Calibri"/>
                <a:cs typeface="Calibri"/>
              </a:rPr>
              <a:t>olma</a:t>
            </a:r>
            <a:r>
              <a:rPr lang="en-US" sz="2300" b="1">
                <a:solidFill>
                  <a:srgbClr val="474E54"/>
                </a:solidFill>
                <a:latin typeface="Arimo Bold"/>
                <a:ea typeface="Calibri"/>
                <a:cs typeface="Calibri"/>
              </a:rPr>
              <a:t> </a:t>
            </a:r>
            <a:r>
              <a:rPr lang="en-US" sz="2300" b="1" err="1">
                <a:solidFill>
                  <a:srgbClr val="474E54"/>
                </a:solidFill>
                <a:latin typeface="Arimo Bold"/>
                <a:ea typeface="Calibri"/>
                <a:cs typeface="Calibri"/>
              </a:rPr>
              <a:t>olasılığı</a:t>
            </a:r>
            <a:r>
              <a:rPr lang="en-US" sz="2300" b="1">
                <a:solidFill>
                  <a:srgbClr val="474E54"/>
                </a:solidFill>
                <a:latin typeface="Arimo Bold"/>
                <a:ea typeface="Calibri"/>
                <a:cs typeface="Calibri"/>
              </a:rPr>
              <a:t> (</a:t>
            </a:r>
            <a:r>
              <a:rPr lang="en-US" sz="2300" b="1" err="1">
                <a:solidFill>
                  <a:srgbClr val="474E54"/>
                </a:solidFill>
                <a:latin typeface="Arimo Bold"/>
                <a:ea typeface="Calibri"/>
                <a:cs typeface="Calibri"/>
              </a:rPr>
              <a:t>örneğin</a:t>
            </a:r>
            <a:r>
              <a:rPr lang="en-US" sz="2300" b="1">
                <a:solidFill>
                  <a:srgbClr val="474E54"/>
                </a:solidFill>
                <a:latin typeface="Arimo Bold"/>
                <a:ea typeface="Calibri"/>
                <a:cs typeface="Calibri"/>
              </a:rPr>
              <a:t>: 0.92) </a:t>
            </a:r>
            <a:endParaRPr lang="tr-TR" sz="2300">
              <a:solidFill>
                <a:srgbClr val="474E54"/>
              </a:solidFill>
              <a:latin typeface="Calibri"/>
              <a:ea typeface="Calibri"/>
              <a:cs typeface="Calibri"/>
            </a:endParaRPr>
          </a:p>
          <a:p>
            <a:pPr algn="ctr">
              <a:lnSpc>
                <a:spcPts val="2567"/>
              </a:lnSpc>
            </a:pPr>
            <a:r>
              <a:rPr lang="en-US" sz="2300" b="1" err="1">
                <a:solidFill>
                  <a:srgbClr val="474E54"/>
                </a:solidFill>
                <a:latin typeface="Arimo Bold"/>
                <a:ea typeface="Calibri"/>
                <a:cs typeface="Calibri"/>
              </a:rPr>
              <a:t>Kordinatlar</a:t>
            </a:r>
            <a:r>
              <a:rPr lang="en-US" sz="2300" b="1">
                <a:solidFill>
                  <a:srgbClr val="474E54"/>
                </a:solidFill>
                <a:latin typeface="Arimo Bold"/>
                <a:ea typeface="Calibri"/>
                <a:cs typeface="Calibri"/>
              </a:rPr>
              <a:t>;  </a:t>
            </a:r>
            <a:r>
              <a:rPr lang="en-US" sz="2300" b="1" err="1">
                <a:solidFill>
                  <a:srgbClr val="474E54"/>
                </a:solidFill>
                <a:latin typeface="Arimo Bold"/>
                <a:ea typeface="Calibri"/>
                <a:cs typeface="Calibri"/>
              </a:rPr>
              <a:t>x,y</a:t>
            </a:r>
            <a:r>
              <a:rPr lang="en-US" sz="2300" b="1">
                <a:solidFill>
                  <a:srgbClr val="474E54"/>
                </a:solidFill>
                <a:latin typeface="Arimo Bold"/>
                <a:ea typeface="Calibri"/>
                <a:cs typeface="Calibri"/>
              </a:rPr>
              <a:t>: </a:t>
            </a:r>
            <a:r>
              <a:rPr lang="en-US" sz="2300" b="1" err="1">
                <a:solidFill>
                  <a:srgbClr val="474E54"/>
                </a:solidFill>
                <a:latin typeface="Arimo Bold"/>
                <a:ea typeface="Calibri"/>
                <a:cs typeface="Calibri"/>
              </a:rPr>
              <a:t>kutunun</a:t>
            </a:r>
            <a:r>
              <a:rPr lang="en-US" sz="2300" b="1">
                <a:solidFill>
                  <a:srgbClr val="474E54"/>
                </a:solidFill>
                <a:latin typeface="Arimo Bold"/>
                <a:ea typeface="Calibri"/>
                <a:cs typeface="Calibri"/>
              </a:rPr>
              <a:t> </a:t>
            </a:r>
            <a:r>
              <a:rPr lang="en-US" sz="2300" b="1" err="1">
                <a:solidFill>
                  <a:srgbClr val="474E54"/>
                </a:solidFill>
                <a:latin typeface="Arimo Bold"/>
                <a:ea typeface="Calibri"/>
                <a:cs typeface="Calibri"/>
              </a:rPr>
              <a:t>merkez</a:t>
            </a:r>
            <a:r>
              <a:rPr lang="en-US" sz="2300" b="1">
                <a:solidFill>
                  <a:srgbClr val="474E54"/>
                </a:solidFill>
                <a:latin typeface="Arimo Bold"/>
                <a:ea typeface="Calibri"/>
                <a:cs typeface="Calibri"/>
              </a:rPr>
              <a:t> </a:t>
            </a:r>
            <a:r>
              <a:rPr lang="en-US" sz="2300" b="1" err="1">
                <a:solidFill>
                  <a:srgbClr val="474E54"/>
                </a:solidFill>
                <a:latin typeface="Arimo Bold"/>
                <a:ea typeface="Calibri"/>
                <a:cs typeface="Calibri"/>
              </a:rPr>
              <a:t>noktası</a:t>
            </a:r>
            <a:r>
              <a:rPr lang="en-US" sz="2300" b="1">
                <a:solidFill>
                  <a:srgbClr val="474E54"/>
                </a:solidFill>
                <a:latin typeface="Arimo Bold"/>
                <a:ea typeface="Calibri"/>
                <a:cs typeface="Calibri"/>
              </a:rPr>
              <a:t>  </a:t>
            </a:r>
          </a:p>
          <a:p>
            <a:pPr algn="ctr">
              <a:lnSpc>
                <a:spcPts val="2567"/>
              </a:lnSpc>
            </a:pPr>
            <a:r>
              <a:rPr lang="en-US" sz="2300" b="1" err="1">
                <a:solidFill>
                  <a:srgbClr val="474E54"/>
                </a:solidFill>
                <a:latin typeface="Arimo Bold"/>
                <a:ea typeface="Calibri"/>
                <a:cs typeface="Calibri"/>
              </a:rPr>
              <a:t>w,h</a:t>
            </a:r>
            <a:r>
              <a:rPr lang="en-US" sz="2300" b="1">
                <a:solidFill>
                  <a:srgbClr val="474E54"/>
                </a:solidFill>
                <a:latin typeface="Arimo Bold"/>
                <a:ea typeface="Calibri"/>
                <a:cs typeface="Calibri"/>
              </a:rPr>
              <a:t>: </a:t>
            </a:r>
            <a:r>
              <a:rPr lang="en-US" sz="2300" b="1" err="1">
                <a:solidFill>
                  <a:srgbClr val="474E54"/>
                </a:solidFill>
                <a:latin typeface="Arimo Bold"/>
                <a:ea typeface="Calibri"/>
                <a:cs typeface="Calibri"/>
              </a:rPr>
              <a:t>kutunun</a:t>
            </a:r>
            <a:r>
              <a:rPr lang="en-US" sz="2300" b="1">
                <a:solidFill>
                  <a:srgbClr val="474E54"/>
                </a:solidFill>
                <a:latin typeface="Arimo Bold"/>
                <a:ea typeface="Calibri"/>
                <a:cs typeface="Calibri"/>
              </a:rPr>
              <a:t> </a:t>
            </a:r>
            <a:r>
              <a:rPr lang="en-US" sz="2300" b="1" err="1">
                <a:solidFill>
                  <a:srgbClr val="474E54"/>
                </a:solidFill>
                <a:latin typeface="Arimo Bold"/>
                <a:ea typeface="Calibri"/>
                <a:cs typeface="Calibri"/>
              </a:rPr>
              <a:t>genişlik</a:t>
            </a:r>
            <a:r>
              <a:rPr lang="en-US" sz="2300" b="1">
                <a:solidFill>
                  <a:srgbClr val="474E54"/>
                </a:solidFill>
                <a:latin typeface="Arimo Bold"/>
                <a:ea typeface="Calibri"/>
                <a:cs typeface="Calibri"/>
              </a:rPr>
              <a:t> </a:t>
            </a:r>
            <a:r>
              <a:rPr lang="en-US" sz="2300" b="1" err="1">
                <a:solidFill>
                  <a:srgbClr val="474E54"/>
                </a:solidFill>
                <a:latin typeface="Arimo Bold"/>
                <a:ea typeface="Calibri"/>
                <a:cs typeface="Calibri"/>
              </a:rPr>
              <a:t>ve</a:t>
            </a:r>
            <a:r>
              <a:rPr lang="en-US" sz="2300" b="1">
                <a:solidFill>
                  <a:srgbClr val="474E54"/>
                </a:solidFill>
                <a:latin typeface="Arimo Bold"/>
                <a:ea typeface="Calibri"/>
                <a:cs typeface="Calibri"/>
              </a:rPr>
              <a:t> </a:t>
            </a:r>
            <a:r>
              <a:rPr lang="en-US" sz="2300" b="1" err="1">
                <a:solidFill>
                  <a:srgbClr val="474E54"/>
                </a:solidFill>
                <a:latin typeface="Arimo Bold"/>
                <a:ea typeface="Calibri"/>
                <a:cs typeface="Calibri"/>
              </a:rPr>
              <a:t>yükseklik</a:t>
            </a:r>
            <a:r>
              <a:rPr lang="en-US" sz="2300" b="1">
                <a:solidFill>
                  <a:srgbClr val="474E54"/>
                </a:solidFill>
                <a:latin typeface="Arimo Bold"/>
                <a:ea typeface="Calibri"/>
                <a:cs typeface="Calibri"/>
              </a:rPr>
              <a:t> </a:t>
            </a:r>
            <a:r>
              <a:rPr lang="en-US" sz="2300" b="1" err="1">
                <a:solidFill>
                  <a:srgbClr val="474E54"/>
                </a:solidFill>
                <a:latin typeface="Arimo Bold"/>
                <a:ea typeface="Calibri"/>
                <a:cs typeface="Calibri"/>
              </a:rPr>
              <a:t>değerleri</a:t>
            </a:r>
            <a:r>
              <a:rPr lang="en-US" sz="2300" b="1">
                <a:solidFill>
                  <a:srgbClr val="474E54"/>
                </a:solidFill>
                <a:latin typeface="Arimo Bold"/>
                <a:ea typeface="Calibri"/>
                <a:cs typeface="Calibri"/>
              </a:rPr>
              <a:t>.</a:t>
            </a:r>
          </a:p>
          <a:p>
            <a:pPr algn="ctr">
              <a:lnSpc>
                <a:spcPts val="2567"/>
              </a:lnSpc>
            </a:pPr>
            <a:r>
              <a:rPr lang="en-US" sz="2300" b="1" err="1">
                <a:solidFill>
                  <a:srgbClr val="474E54"/>
                </a:solidFill>
                <a:latin typeface="Arimo Bold"/>
                <a:ea typeface="Calibri"/>
                <a:cs typeface="Calibri"/>
              </a:rPr>
              <a:t>Sınıf</a:t>
            </a:r>
            <a:r>
              <a:rPr lang="en-US" sz="2300" b="1">
                <a:solidFill>
                  <a:srgbClr val="474E54"/>
                </a:solidFill>
                <a:latin typeface="Arimo Bold"/>
                <a:ea typeface="Calibri"/>
                <a:cs typeface="Calibri"/>
              </a:rPr>
              <a:t> </a:t>
            </a:r>
            <a:r>
              <a:rPr lang="en-US" sz="2300" b="1" err="1">
                <a:solidFill>
                  <a:srgbClr val="474E54"/>
                </a:solidFill>
                <a:latin typeface="Arimo Bold"/>
                <a:ea typeface="Calibri"/>
                <a:cs typeface="Calibri"/>
              </a:rPr>
              <a:t>Olasılığı</a:t>
            </a:r>
            <a:r>
              <a:rPr lang="en-US" sz="2300" b="1">
                <a:solidFill>
                  <a:srgbClr val="474E54"/>
                </a:solidFill>
                <a:latin typeface="Arimo Bold"/>
                <a:ea typeface="Calibri"/>
                <a:cs typeface="Calibri"/>
              </a:rPr>
              <a:t>: </a:t>
            </a:r>
            <a:r>
              <a:rPr lang="en-US" sz="2300" b="1" err="1">
                <a:solidFill>
                  <a:srgbClr val="474E54"/>
                </a:solidFill>
                <a:latin typeface="Arimo Bold"/>
                <a:ea typeface="Calibri"/>
                <a:cs typeface="Calibri"/>
              </a:rPr>
              <a:t>Nesnenin</a:t>
            </a:r>
            <a:r>
              <a:rPr lang="en-US" sz="2300" b="1">
                <a:solidFill>
                  <a:srgbClr val="474E54"/>
                </a:solidFill>
                <a:latin typeface="Arimo Bold"/>
                <a:ea typeface="Calibri"/>
                <a:cs typeface="Calibri"/>
              </a:rPr>
              <a:t> hangi </a:t>
            </a:r>
            <a:r>
              <a:rPr lang="en-US" sz="2300" b="1" err="1">
                <a:solidFill>
                  <a:srgbClr val="474E54"/>
                </a:solidFill>
                <a:latin typeface="Arimo Bold"/>
                <a:ea typeface="Calibri"/>
                <a:cs typeface="Calibri"/>
              </a:rPr>
              <a:t>sınıfa</a:t>
            </a:r>
            <a:r>
              <a:rPr lang="en-US" sz="2300" b="1">
                <a:solidFill>
                  <a:srgbClr val="474E54"/>
                </a:solidFill>
                <a:latin typeface="Arimo Bold"/>
                <a:ea typeface="Calibri"/>
                <a:cs typeface="Calibri"/>
              </a:rPr>
              <a:t> </a:t>
            </a:r>
            <a:r>
              <a:rPr lang="en-US" sz="2300" b="1" err="1">
                <a:solidFill>
                  <a:srgbClr val="474E54"/>
                </a:solidFill>
                <a:latin typeface="Arimo Bold"/>
                <a:ea typeface="Calibri"/>
                <a:cs typeface="Calibri"/>
              </a:rPr>
              <a:t>ait</a:t>
            </a:r>
            <a:r>
              <a:rPr lang="en-US" sz="2300" b="1">
                <a:solidFill>
                  <a:srgbClr val="474E54"/>
                </a:solidFill>
                <a:latin typeface="Arimo Bold"/>
                <a:ea typeface="Calibri"/>
                <a:cs typeface="Calibri"/>
              </a:rPr>
              <a:t> </a:t>
            </a:r>
            <a:r>
              <a:rPr lang="en-US" sz="2300" b="1" err="1">
                <a:solidFill>
                  <a:srgbClr val="474E54"/>
                </a:solidFill>
                <a:latin typeface="Arimo Bold"/>
                <a:ea typeface="Calibri"/>
                <a:cs typeface="Calibri"/>
              </a:rPr>
              <a:t>olduğu</a:t>
            </a:r>
            <a:endParaRPr lang="en-US" sz="2300" b="1">
              <a:solidFill>
                <a:srgbClr val="474E54"/>
              </a:solidFill>
              <a:latin typeface="Arimo Bold"/>
              <a:ea typeface="Calibri"/>
              <a:cs typeface="Calibri"/>
            </a:endParaRPr>
          </a:p>
          <a:p>
            <a:pPr algn="ctr">
              <a:lnSpc>
                <a:spcPts val="2567"/>
              </a:lnSpc>
              <a:spcBef>
                <a:spcPct val="0"/>
              </a:spcBef>
            </a:pPr>
            <a:r>
              <a:rPr lang="en-US" sz="2300" b="1">
                <a:solidFill>
                  <a:srgbClr val="474E54"/>
                </a:solidFill>
                <a:latin typeface="Arimo Bold"/>
                <a:ea typeface="Calibri"/>
                <a:cs typeface="Calibri"/>
              </a:rPr>
              <a:t> (</a:t>
            </a:r>
            <a:r>
              <a:rPr lang="en-US" sz="2300" b="1" err="1">
                <a:solidFill>
                  <a:srgbClr val="474E54"/>
                </a:solidFill>
                <a:latin typeface="Arimo Bold"/>
                <a:ea typeface="Calibri"/>
                <a:cs typeface="Calibri"/>
              </a:rPr>
              <a:t>örneğin</a:t>
            </a:r>
            <a:r>
              <a:rPr lang="en-US" sz="2300" b="1">
                <a:solidFill>
                  <a:srgbClr val="474E54"/>
                </a:solidFill>
                <a:latin typeface="Arimo Bold"/>
                <a:ea typeface="Calibri"/>
                <a:cs typeface="Calibri"/>
              </a:rPr>
              <a:t> “</a:t>
            </a:r>
            <a:r>
              <a:rPr lang="en-US" sz="2300" b="1" err="1">
                <a:solidFill>
                  <a:srgbClr val="474E54"/>
                </a:solidFill>
                <a:latin typeface="Arimo Bold"/>
                <a:ea typeface="Calibri"/>
                <a:cs typeface="Calibri"/>
              </a:rPr>
              <a:t>plaka</a:t>
            </a:r>
            <a:r>
              <a:rPr lang="en-US" sz="2300" b="1">
                <a:solidFill>
                  <a:srgbClr val="474E54"/>
                </a:solidFill>
                <a:latin typeface="Arimo Bold"/>
                <a:ea typeface="Calibri"/>
                <a:cs typeface="Calibri"/>
              </a:rPr>
              <a:t>”) </a:t>
            </a:r>
            <a:r>
              <a:rPr lang="en-US" sz="2300" b="1" err="1">
                <a:solidFill>
                  <a:srgbClr val="474E54"/>
                </a:solidFill>
                <a:latin typeface="Arimo Bold"/>
                <a:ea typeface="Calibri"/>
                <a:cs typeface="Calibri"/>
              </a:rPr>
              <a:t>ve</a:t>
            </a:r>
            <a:r>
              <a:rPr lang="en-US" sz="2300" b="1">
                <a:solidFill>
                  <a:srgbClr val="474E54"/>
                </a:solidFill>
                <a:latin typeface="Arimo Bold"/>
                <a:ea typeface="Calibri"/>
                <a:cs typeface="Calibri"/>
              </a:rPr>
              <a:t> </a:t>
            </a:r>
            <a:r>
              <a:rPr lang="en-US" sz="2300" b="1" err="1">
                <a:solidFill>
                  <a:srgbClr val="474E54"/>
                </a:solidFill>
                <a:latin typeface="Arimo Bold"/>
                <a:ea typeface="Calibri"/>
                <a:cs typeface="Calibri"/>
              </a:rPr>
              <a:t>bu</a:t>
            </a:r>
            <a:r>
              <a:rPr lang="en-US" sz="2300" b="1">
                <a:solidFill>
                  <a:srgbClr val="474E54"/>
                </a:solidFill>
                <a:latin typeface="Arimo Bold"/>
                <a:ea typeface="Calibri"/>
                <a:cs typeface="Calibri"/>
              </a:rPr>
              <a:t> </a:t>
            </a:r>
            <a:r>
              <a:rPr lang="en-US" sz="2300" b="1" err="1">
                <a:solidFill>
                  <a:srgbClr val="474E54"/>
                </a:solidFill>
                <a:latin typeface="Arimo Bold"/>
                <a:ea typeface="Calibri"/>
                <a:cs typeface="Calibri"/>
              </a:rPr>
              <a:t>sınıfa</a:t>
            </a:r>
            <a:r>
              <a:rPr lang="en-US" sz="2300" b="1">
                <a:solidFill>
                  <a:srgbClr val="474E54"/>
                </a:solidFill>
                <a:latin typeface="Arimo Bold"/>
                <a:ea typeface="Calibri"/>
                <a:cs typeface="Calibri"/>
              </a:rPr>
              <a:t> </a:t>
            </a:r>
            <a:r>
              <a:rPr lang="en-US" sz="2300" b="1" err="1">
                <a:solidFill>
                  <a:srgbClr val="474E54"/>
                </a:solidFill>
                <a:latin typeface="Arimo Bold"/>
                <a:ea typeface="Calibri"/>
                <a:cs typeface="Calibri"/>
              </a:rPr>
              <a:t>ait</a:t>
            </a:r>
            <a:r>
              <a:rPr lang="en-US" sz="2300" b="1">
                <a:solidFill>
                  <a:srgbClr val="474E54"/>
                </a:solidFill>
                <a:latin typeface="Arimo Bold"/>
                <a:ea typeface="Calibri"/>
                <a:cs typeface="Calibri"/>
              </a:rPr>
              <a:t> </a:t>
            </a:r>
            <a:r>
              <a:rPr lang="en-US" sz="2300" b="1" err="1">
                <a:solidFill>
                  <a:srgbClr val="474E54"/>
                </a:solidFill>
                <a:latin typeface="Arimo Bold"/>
                <a:ea typeface="Calibri"/>
                <a:cs typeface="Calibri"/>
              </a:rPr>
              <a:t>olma</a:t>
            </a:r>
            <a:r>
              <a:rPr lang="en-US" sz="2300" b="1">
                <a:solidFill>
                  <a:srgbClr val="474E54"/>
                </a:solidFill>
                <a:latin typeface="Arimo Bold"/>
                <a:ea typeface="Calibri"/>
                <a:cs typeface="Calibri"/>
              </a:rPr>
              <a:t> </a:t>
            </a:r>
            <a:r>
              <a:rPr lang="en-US" sz="2300" b="1" err="1">
                <a:solidFill>
                  <a:srgbClr val="474E54"/>
                </a:solidFill>
                <a:latin typeface="Arimo Bold"/>
                <a:ea typeface="Calibri"/>
                <a:cs typeface="Calibri"/>
              </a:rPr>
              <a:t>ihtimali</a:t>
            </a:r>
            <a:r>
              <a:rPr lang="en-US" sz="2300" b="1">
                <a:solidFill>
                  <a:srgbClr val="474E54"/>
                </a:solidFill>
                <a:latin typeface="Arimo Bold"/>
                <a:ea typeface="Calibri"/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4377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08080" y="4194670"/>
            <a:ext cx="6108624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253439"/>
                </a:solidFill>
                <a:latin typeface="Lato"/>
                <a:ea typeface="Lato"/>
                <a:cs typeface="Lato"/>
              </a:rPr>
              <a:t>Genel </a:t>
            </a:r>
            <a:r>
              <a:rPr lang="en-US" sz="8000" err="1">
                <a:solidFill>
                  <a:srgbClr val="253439"/>
                </a:solidFill>
                <a:latin typeface="Lato"/>
                <a:ea typeface="Lato"/>
                <a:cs typeface="Lato"/>
              </a:rPr>
              <a:t>Bakış</a:t>
            </a:r>
            <a:endParaRPr lang="en-US" sz="8000" u="none" strike="noStrike" err="1">
              <a:solidFill>
                <a:srgbClr val="253439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46730" y="1993848"/>
            <a:ext cx="3790125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0"/>
              </a:lnSpc>
            </a:pPr>
            <a:r>
              <a:rPr lang="en-US" sz="2400" b="1" err="1">
                <a:solidFill>
                  <a:srgbClr val="253439"/>
                </a:solidFill>
                <a:latin typeface="Lato Bold"/>
                <a:ea typeface="Lato Bold"/>
                <a:cs typeface="Lato Bold"/>
                <a:sym typeface="Lato Bold"/>
              </a:rPr>
              <a:t>Giriş</a:t>
            </a:r>
            <a:endParaRPr lang="en-US" sz="2400" b="1" err="1">
              <a:solidFill>
                <a:srgbClr val="253439"/>
              </a:solidFill>
              <a:latin typeface="Lato Bold"/>
              <a:ea typeface="Lato Bold"/>
              <a:cs typeface="Lato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746730" y="4980623"/>
            <a:ext cx="3790125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0"/>
              </a:lnSpc>
            </a:pPr>
            <a:r>
              <a:rPr lang="en-US" sz="2400" b="1">
                <a:solidFill>
                  <a:srgbClr val="253439"/>
                </a:solidFill>
                <a:latin typeface="Lato Bold"/>
                <a:ea typeface="Lato Bold"/>
                <a:cs typeface="Lato Bold"/>
              </a:rPr>
              <a:t>Problem </a:t>
            </a:r>
            <a:r>
              <a:rPr lang="en-US" sz="2400" b="1" err="1">
                <a:solidFill>
                  <a:srgbClr val="253439"/>
                </a:solidFill>
                <a:latin typeface="Lato Bold"/>
                <a:ea typeface="Lato Bold"/>
                <a:cs typeface="Lato Bold"/>
              </a:rPr>
              <a:t>Tanımı</a:t>
            </a:r>
            <a:endParaRPr lang="en-US" sz="2400" b="1" err="1">
              <a:solidFill>
                <a:srgbClr val="253439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594741" y="1990938"/>
            <a:ext cx="3485179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0"/>
              </a:lnSpc>
            </a:pPr>
            <a:r>
              <a:rPr lang="en-US" sz="2400" b="1" err="1">
                <a:solidFill>
                  <a:srgbClr val="253439"/>
                </a:solidFill>
                <a:latin typeface="Lato Bold"/>
                <a:ea typeface="Lato Bold"/>
                <a:cs typeface="Lato Bold"/>
              </a:rPr>
              <a:t>Kullanılan</a:t>
            </a:r>
            <a:r>
              <a:rPr lang="en-US" sz="2400" b="1">
                <a:solidFill>
                  <a:srgbClr val="253439"/>
                </a:solidFill>
                <a:latin typeface="Lato Bold"/>
                <a:ea typeface="Lato Bold"/>
                <a:cs typeface="Lato Bold"/>
              </a:rPr>
              <a:t> </a:t>
            </a:r>
            <a:r>
              <a:rPr lang="en-US" sz="2400" b="1" err="1">
                <a:solidFill>
                  <a:srgbClr val="253439"/>
                </a:solidFill>
                <a:latin typeface="Lato Bold"/>
                <a:ea typeface="Lato Bold"/>
                <a:cs typeface="Lato Bold"/>
              </a:rPr>
              <a:t>Metodlar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746730" y="3487235"/>
            <a:ext cx="3790125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0"/>
              </a:lnSpc>
            </a:pPr>
            <a:r>
              <a:rPr lang="en-US" sz="2400" b="1" err="1">
                <a:solidFill>
                  <a:srgbClr val="253439"/>
                </a:solidFill>
                <a:latin typeface="Lato Bold"/>
                <a:ea typeface="Lato Bold"/>
                <a:cs typeface="Lato Bold"/>
              </a:rPr>
              <a:t>Örnekler</a:t>
            </a:r>
            <a:endParaRPr lang="en-US" sz="2400" b="1" err="1">
              <a:solidFill>
                <a:srgbClr val="253439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746730" y="7967397"/>
            <a:ext cx="3790125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0"/>
              </a:lnSpc>
            </a:pPr>
            <a:r>
              <a:rPr lang="en-US" sz="2400" b="1" err="1">
                <a:solidFill>
                  <a:srgbClr val="253439"/>
                </a:solidFill>
                <a:latin typeface="Lato Bold"/>
                <a:ea typeface="Lato Bold"/>
                <a:cs typeface="Lato Bold"/>
              </a:rPr>
              <a:t>Sistem</a:t>
            </a:r>
            <a:r>
              <a:rPr lang="en-US" sz="2400" b="1">
                <a:solidFill>
                  <a:srgbClr val="253439"/>
                </a:solidFill>
                <a:latin typeface="Lato Bold"/>
                <a:ea typeface="Lato Bold"/>
                <a:cs typeface="Lato Bold"/>
              </a:rPr>
              <a:t> </a:t>
            </a:r>
            <a:r>
              <a:rPr lang="en-US" sz="2400" b="1" err="1">
                <a:solidFill>
                  <a:srgbClr val="253439"/>
                </a:solidFill>
                <a:latin typeface="Lato Bold"/>
                <a:ea typeface="Lato Bold"/>
                <a:cs typeface="Lato Bold"/>
              </a:rPr>
              <a:t>Bakışı</a:t>
            </a:r>
            <a:endParaRPr lang="en-US" sz="2400" b="1" err="1">
              <a:solidFill>
                <a:srgbClr val="253439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594741" y="3485053"/>
            <a:ext cx="3485179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0"/>
              </a:lnSpc>
            </a:pPr>
            <a:r>
              <a:rPr lang="en-US" sz="2400" b="1" err="1">
                <a:solidFill>
                  <a:srgbClr val="253439"/>
                </a:solidFill>
                <a:latin typeface="Lato Bold"/>
                <a:ea typeface="Lato Bold"/>
                <a:cs typeface="Lato Bold"/>
              </a:rPr>
              <a:t>Teorik</a:t>
            </a:r>
            <a:r>
              <a:rPr lang="en-US" sz="2400" b="1">
                <a:solidFill>
                  <a:srgbClr val="253439"/>
                </a:solidFill>
                <a:latin typeface="Lato Bold"/>
                <a:ea typeface="Lato Bold"/>
                <a:cs typeface="Lato Bold"/>
              </a:rPr>
              <a:t> </a:t>
            </a:r>
            <a:r>
              <a:rPr lang="en-US" sz="2400" b="1" err="1">
                <a:solidFill>
                  <a:srgbClr val="253439"/>
                </a:solidFill>
                <a:latin typeface="Lato Bold"/>
                <a:ea typeface="Lato Bold"/>
                <a:cs typeface="Lato Bold"/>
              </a:rPr>
              <a:t>Tablolar</a:t>
            </a:r>
            <a:endParaRPr lang="en-US" sz="2400" b="1" err="1">
              <a:solidFill>
                <a:srgbClr val="253439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746730" y="6474010"/>
            <a:ext cx="3790125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0"/>
              </a:lnSpc>
            </a:pPr>
            <a:r>
              <a:rPr lang="en-US" sz="2400" b="1">
                <a:solidFill>
                  <a:srgbClr val="253439"/>
                </a:solidFill>
                <a:latin typeface="Lato Bold"/>
                <a:ea typeface="Lato Bold"/>
                <a:cs typeface="Lato Bold"/>
              </a:rPr>
              <a:t>Amaç</a:t>
            </a:r>
          </a:p>
        </p:txBody>
      </p:sp>
      <p:grpSp>
        <p:nvGrpSpPr>
          <p:cNvPr id="13" name="Group 13"/>
          <p:cNvGrpSpPr/>
          <p:nvPr/>
        </p:nvGrpSpPr>
        <p:grpSpPr>
          <a:xfrm rot="-5400000">
            <a:off x="3796798" y="3053843"/>
            <a:ext cx="225880" cy="5403316"/>
            <a:chOff x="0" y="0"/>
            <a:chExt cx="301173" cy="7204422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301173" cy="7204422"/>
              <a:chOff x="0" y="0"/>
              <a:chExt cx="59491" cy="142309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59491" cy="1423096"/>
              </a:xfrm>
              <a:custGeom>
                <a:avLst/>
                <a:gdLst/>
                <a:ahLst/>
                <a:cxnLst/>
                <a:rect l="l" t="t" r="r" b="b"/>
                <a:pathLst>
                  <a:path w="59491" h="1423096">
                    <a:moveTo>
                      <a:pt x="0" y="0"/>
                    </a:moveTo>
                    <a:lnTo>
                      <a:pt x="59491" y="0"/>
                    </a:lnTo>
                    <a:lnTo>
                      <a:pt x="59491" y="1423096"/>
                    </a:lnTo>
                    <a:lnTo>
                      <a:pt x="0" y="1423096"/>
                    </a:lnTo>
                    <a:close/>
                  </a:path>
                </a:pathLst>
              </a:custGeom>
              <a:solidFill>
                <a:srgbClr val="7C898B"/>
              </a:solidFill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59491" cy="14611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0" y="0"/>
              <a:ext cx="301173" cy="1830478"/>
              <a:chOff x="0" y="0"/>
              <a:chExt cx="59491" cy="361576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59491" cy="361576"/>
              </a:xfrm>
              <a:custGeom>
                <a:avLst/>
                <a:gdLst/>
                <a:ahLst/>
                <a:cxnLst/>
                <a:rect l="l" t="t" r="r" b="b"/>
                <a:pathLst>
                  <a:path w="59491" h="361576">
                    <a:moveTo>
                      <a:pt x="0" y="0"/>
                    </a:moveTo>
                    <a:lnTo>
                      <a:pt x="59491" y="0"/>
                    </a:lnTo>
                    <a:lnTo>
                      <a:pt x="59491" y="361576"/>
                    </a:lnTo>
                    <a:lnTo>
                      <a:pt x="0" y="361576"/>
                    </a:lnTo>
                    <a:close/>
                  </a:path>
                </a:pathLst>
              </a:custGeom>
              <a:solidFill>
                <a:srgbClr val="253439"/>
              </a:solidFill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59491" cy="3996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0" y="1828197"/>
              <a:ext cx="301173" cy="795134"/>
              <a:chOff x="0" y="0"/>
              <a:chExt cx="59491" cy="157064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59491" cy="157064"/>
              </a:xfrm>
              <a:custGeom>
                <a:avLst/>
                <a:gdLst/>
                <a:ahLst/>
                <a:cxnLst/>
                <a:rect l="l" t="t" r="r" b="b"/>
                <a:pathLst>
                  <a:path w="59491" h="157064">
                    <a:moveTo>
                      <a:pt x="0" y="0"/>
                    </a:moveTo>
                    <a:lnTo>
                      <a:pt x="59491" y="0"/>
                    </a:lnTo>
                    <a:lnTo>
                      <a:pt x="59491" y="157064"/>
                    </a:lnTo>
                    <a:lnTo>
                      <a:pt x="0" y="157064"/>
                    </a:lnTo>
                    <a:close/>
                  </a:path>
                </a:pathLst>
              </a:custGeom>
              <a:solidFill>
                <a:srgbClr val="B29E84"/>
              </a:solidFill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59491" cy="1951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</p:grpSp>
      <p:sp>
        <p:nvSpPr>
          <p:cNvPr id="23" name="TextBox 23"/>
          <p:cNvSpPr txBox="1"/>
          <p:nvPr/>
        </p:nvSpPr>
        <p:spPr>
          <a:xfrm>
            <a:off x="7478630" y="1939555"/>
            <a:ext cx="1110770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600">
                <a:solidFill>
                  <a:srgbClr val="7C898B"/>
                </a:solidFill>
                <a:latin typeface="Lato"/>
                <a:ea typeface="Lato"/>
                <a:cs typeface="Lato"/>
                <a:sym typeface="Lato"/>
              </a:rPr>
              <a:t>01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321895" y="1939555"/>
            <a:ext cx="1110770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600">
                <a:solidFill>
                  <a:srgbClr val="7C898B"/>
                </a:solidFill>
                <a:latin typeface="Lato"/>
                <a:ea typeface="Lato"/>
                <a:cs typeface="Lato"/>
                <a:sym typeface="Lato"/>
              </a:rPr>
              <a:t>06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478630" y="4924980"/>
            <a:ext cx="1110770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0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7C898B"/>
                </a:solidFill>
                <a:latin typeface="Lato"/>
                <a:ea typeface="Lato"/>
                <a:cs typeface="Lato"/>
                <a:sym typeface="Lato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478630" y="3432943"/>
            <a:ext cx="1110770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0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7C898B"/>
                </a:solidFill>
                <a:latin typeface="Lato"/>
                <a:ea typeface="Lato"/>
                <a:cs typeface="Lato"/>
                <a:sym typeface="Lato"/>
              </a:rPr>
              <a:t>02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321895" y="3432943"/>
            <a:ext cx="1110770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600">
                <a:solidFill>
                  <a:srgbClr val="7C898B"/>
                </a:solidFill>
                <a:latin typeface="Lato"/>
                <a:ea typeface="Lato"/>
                <a:cs typeface="Lato"/>
                <a:sym typeface="Lato"/>
              </a:rPr>
              <a:t>07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478630" y="6418368"/>
            <a:ext cx="1110770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0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7C898B"/>
                </a:solidFill>
                <a:latin typeface="Lato"/>
                <a:ea typeface="Lato"/>
                <a:cs typeface="Lato"/>
                <a:sym typeface="Lato"/>
              </a:rPr>
              <a:t>04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478630" y="7913105"/>
            <a:ext cx="1110770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600">
                <a:solidFill>
                  <a:srgbClr val="7C898B"/>
                </a:solidFill>
                <a:latin typeface="Lato"/>
                <a:ea typeface="Lato"/>
                <a:cs typeface="Lato"/>
                <a:sym typeface="Lato"/>
              </a:rPr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63909" y="1275077"/>
            <a:ext cx="18415818" cy="2975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8"/>
              </a:lnSpc>
            </a:pPr>
            <a:endParaRPr lang="tr-TR" sz="2800">
              <a:ea typeface="Calibri"/>
              <a:cs typeface="Calibri"/>
            </a:endParaRPr>
          </a:p>
          <a:p>
            <a:pPr marL="443865" lvl="1" indent="-221615" algn="ctr">
              <a:lnSpc>
                <a:spcPts val="2878"/>
              </a:lnSpc>
              <a:buFont typeface="Arial"/>
              <a:buChar char="•"/>
            </a:pPr>
            <a:r>
              <a:rPr lang="en-US" sz="2800" b="1">
                <a:solidFill>
                  <a:srgbClr val="C00000"/>
                </a:solidFill>
                <a:latin typeface="Arimo Bold"/>
                <a:ea typeface="Arimo Bold"/>
                <a:cs typeface="Arimo Bold"/>
                <a:sym typeface="Arimo Bold"/>
              </a:rPr>
              <a:t>Box Loss (</a:t>
            </a:r>
            <a:r>
              <a:rPr lang="en-US" sz="2800" b="1" err="1">
                <a:solidFill>
                  <a:srgbClr val="C00000"/>
                </a:solidFill>
                <a:latin typeface="Arimo Bold"/>
                <a:ea typeface="Arimo Bold"/>
                <a:cs typeface="Arimo Bold"/>
                <a:sym typeface="Arimo Bold"/>
              </a:rPr>
              <a:t>box_loss</a:t>
            </a:r>
            <a:r>
              <a:rPr lang="en-US" sz="2800" b="1">
                <a:solidFill>
                  <a:srgbClr val="C00000"/>
                </a:solidFill>
                <a:latin typeface="Arimo Bold"/>
                <a:ea typeface="Arimo Bold"/>
                <a:cs typeface="Arimo Bold"/>
                <a:sym typeface="Arimo Bold"/>
              </a:rPr>
              <a:t>):</a:t>
            </a:r>
            <a:r>
              <a:rPr lang="en-US" sz="2800" b="1">
                <a:solidFill>
                  <a:srgbClr val="2C0A71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8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Tahmin</a:t>
            </a:r>
            <a:r>
              <a:rPr lang="en-US" sz="28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8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edilen</a:t>
            </a:r>
            <a:r>
              <a:rPr lang="en-US" sz="28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kutu (bounding box) </a:t>
            </a:r>
            <a:r>
              <a:rPr lang="en-US" sz="28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ile</a:t>
            </a:r>
            <a:r>
              <a:rPr lang="en-US" sz="28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8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gerçek</a:t>
            </a:r>
            <a:r>
              <a:rPr lang="en-US" sz="28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kutu </a:t>
            </a:r>
            <a:r>
              <a:rPr lang="en-US" sz="28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arasındaki</a:t>
            </a:r>
            <a:r>
              <a:rPr lang="en-US" sz="28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8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farkı</a:t>
            </a:r>
            <a:r>
              <a:rPr lang="en-US" sz="28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minimize </a:t>
            </a:r>
            <a:r>
              <a:rPr lang="en-US" sz="28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etmeye</a:t>
            </a:r>
            <a:r>
              <a:rPr lang="en-US" sz="28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8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çalışır</a:t>
            </a:r>
            <a:r>
              <a:rPr lang="en-US" sz="28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.</a:t>
            </a:r>
            <a:endParaRPr lang="en-US" sz="2800" b="1">
              <a:solidFill>
                <a:srgbClr val="000000"/>
              </a:solidFill>
              <a:latin typeface="Arimo Bold"/>
              <a:ea typeface="Arimo Bold"/>
              <a:cs typeface="Arimo Bold"/>
            </a:endParaRPr>
          </a:p>
          <a:p>
            <a:pPr algn="ctr">
              <a:lnSpc>
                <a:spcPts val="2878"/>
              </a:lnSpc>
            </a:pPr>
            <a:r>
              <a:rPr lang="en-US" sz="28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Bu </a:t>
            </a:r>
            <a:r>
              <a:rPr lang="en-US" sz="28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genellikle</a:t>
            </a:r>
            <a:r>
              <a:rPr lang="en-US" sz="28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8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kordinat</a:t>
            </a:r>
            <a:r>
              <a:rPr lang="en-US" sz="28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8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hatası</a:t>
            </a:r>
            <a:r>
              <a:rPr lang="en-US" sz="28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8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olarak</a:t>
            </a:r>
            <a:r>
              <a:rPr lang="en-US" sz="28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8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adlandırılır</a:t>
            </a:r>
            <a:r>
              <a:rPr lang="en-US" sz="28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.</a:t>
            </a:r>
            <a:endParaRPr lang="en-US" sz="2800" b="1">
              <a:solidFill>
                <a:srgbClr val="000000"/>
              </a:solidFill>
              <a:latin typeface="Arimo Bold"/>
              <a:ea typeface="Arimo Bold"/>
              <a:cs typeface="Arimo Bold"/>
            </a:endParaRPr>
          </a:p>
          <a:p>
            <a:pPr algn="ctr">
              <a:lnSpc>
                <a:spcPts val="2878"/>
              </a:lnSpc>
            </a:pPr>
            <a:endParaRPr lang="en-US" sz="2400" b="1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ctr">
              <a:lnSpc>
                <a:spcPts val="2878"/>
              </a:lnSpc>
            </a:pPr>
            <a:r>
              <a:rPr lang="en-US" sz="26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IOU(Intersection Over Union) )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kullanılarak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hesaplanabilir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. Amaç,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kutuların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doğru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konumlanmasını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sağlamaktır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.</a:t>
            </a:r>
            <a:endParaRPr lang="en-US" sz="2700" b="1">
              <a:solidFill>
                <a:srgbClr val="000000"/>
              </a:solidFill>
              <a:latin typeface="Arimo Bold"/>
              <a:ea typeface="Arimo Bold"/>
              <a:cs typeface="Arimo Bold"/>
            </a:endParaRPr>
          </a:p>
          <a:p>
            <a:pPr algn="ctr">
              <a:lnSpc>
                <a:spcPts val="2878"/>
              </a:lnSpc>
            </a:pPr>
            <a:endParaRPr lang="en-US" sz="2400" b="1">
              <a:solidFill>
                <a:srgbClr val="000000"/>
              </a:solidFill>
              <a:latin typeface="Arimo Bold"/>
              <a:ea typeface="Arimo Bold"/>
              <a:cs typeface="Arimo Bold"/>
            </a:endParaRPr>
          </a:p>
          <a:p>
            <a:pPr marL="443865" lvl="1" indent="-221615" algn="ctr">
              <a:lnSpc>
                <a:spcPts val="2878"/>
              </a:lnSpc>
              <a:buFont typeface="Arial"/>
              <a:buChar char="•"/>
            </a:pPr>
            <a:r>
              <a:rPr lang="en-US" sz="2800" b="1">
                <a:solidFill>
                  <a:srgbClr val="C00000"/>
                </a:solidFill>
                <a:latin typeface="Arimo Bold"/>
                <a:ea typeface="Arimo Bold"/>
                <a:cs typeface="Arimo Bold"/>
                <a:sym typeface="Arimo Bold"/>
              </a:rPr>
              <a:t>Classification Loss (</a:t>
            </a:r>
            <a:r>
              <a:rPr lang="en-US" sz="2800" b="1" err="1">
                <a:solidFill>
                  <a:srgbClr val="C00000"/>
                </a:solidFill>
                <a:latin typeface="Arimo Bold"/>
                <a:ea typeface="Arimo Bold"/>
                <a:cs typeface="Arimo Bold"/>
                <a:sym typeface="Arimo Bold"/>
              </a:rPr>
              <a:t>cls_loss</a:t>
            </a:r>
            <a:r>
              <a:rPr lang="en-US" sz="2800" b="1">
                <a:solidFill>
                  <a:srgbClr val="C00000"/>
                </a:solidFill>
                <a:latin typeface="Arimo Bold"/>
                <a:ea typeface="Arimo Bold"/>
                <a:cs typeface="Arimo Bold"/>
                <a:sym typeface="Arimo Bold"/>
              </a:rPr>
              <a:t>):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8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Modelin</a:t>
            </a:r>
            <a:r>
              <a:rPr lang="en-US" sz="28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8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doğru</a:t>
            </a:r>
            <a:r>
              <a:rPr lang="en-US" sz="28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8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sınıfı</a:t>
            </a:r>
            <a:r>
              <a:rPr lang="en-US" sz="28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8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tahmin</a:t>
            </a:r>
            <a:r>
              <a:rPr lang="en-US" sz="28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8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edip</a:t>
            </a:r>
            <a:r>
              <a:rPr lang="en-US" sz="28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8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etmediğini</a:t>
            </a:r>
            <a:r>
              <a:rPr lang="en-US" sz="28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8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ölçer</a:t>
            </a:r>
            <a:r>
              <a:rPr lang="en-US" sz="28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. </a:t>
            </a:r>
            <a:r>
              <a:rPr lang="en-US" sz="28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Genellikle</a:t>
            </a:r>
            <a:r>
              <a:rPr lang="en-US" sz="28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Cross-Entropy Loss </a:t>
            </a:r>
            <a:r>
              <a:rPr lang="en-US" sz="28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ile</a:t>
            </a:r>
            <a:r>
              <a:rPr lang="en-US" sz="28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8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hesaplanır</a:t>
            </a:r>
            <a:r>
              <a:rPr lang="en-US" sz="28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. Amaç, </a:t>
            </a:r>
            <a:r>
              <a:rPr lang="en-US" sz="28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nesnenin</a:t>
            </a:r>
            <a:r>
              <a:rPr lang="en-US" sz="28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8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doğru</a:t>
            </a:r>
            <a:r>
              <a:rPr lang="en-US" sz="28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8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sınıfa</a:t>
            </a:r>
            <a:r>
              <a:rPr lang="en-US" sz="28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8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atanmasını</a:t>
            </a:r>
            <a:r>
              <a:rPr lang="en-US" sz="28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8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sağlamaktır</a:t>
            </a:r>
            <a:r>
              <a:rPr lang="en-US" sz="28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.</a:t>
            </a:r>
            <a:endParaRPr lang="en-US" sz="2800" b="1">
              <a:solidFill>
                <a:srgbClr val="000000"/>
              </a:solidFill>
              <a:latin typeface="Arimo Bold"/>
              <a:ea typeface="Arimo Bold"/>
              <a:cs typeface="Arimo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27944" y="5322835"/>
            <a:ext cx="8107699" cy="4230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58"/>
              </a:lnSpc>
            </a:pPr>
            <a:r>
              <a:rPr lang="en-US" sz="3200" b="1" err="1">
                <a:solidFill>
                  <a:srgbClr val="C00000"/>
                </a:solidFill>
                <a:latin typeface="Arimo Bold"/>
                <a:ea typeface="Arimo Bold"/>
                <a:cs typeface="Arimo Bold"/>
                <a:sym typeface="Arimo Bold"/>
              </a:rPr>
              <a:t>Kayıp</a:t>
            </a:r>
            <a:r>
              <a:rPr lang="en-US" sz="3200" b="1">
                <a:solidFill>
                  <a:srgbClr val="C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3200" b="1" err="1">
                <a:solidFill>
                  <a:srgbClr val="C00000"/>
                </a:solidFill>
                <a:latin typeface="Arimo Bold"/>
                <a:ea typeface="Arimo Bold"/>
                <a:cs typeface="Arimo Bold"/>
                <a:sym typeface="Arimo Bold"/>
              </a:rPr>
              <a:t>Fonksiyonunun</a:t>
            </a:r>
            <a:r>
              <a:rPr lang="en-US" sz="3200" b="1">
                <a:solidFill>
                  <a:srgbClr val="C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3200" b="1" err="1">
                <a:solidFill>
                  <a:srgbClr val="C00000"/>
                </a:solidFill>
                <a:latin typeface="Arimo Bold"/>
                <a:ea typeface="Arimo Bold"/>
                <a:cs typeface="Arimo Bold"/>
                <a:sym typeface="Arimo Bold"/>
              </a:rPr>
              <a:t>Minimuma</a:t>
            </a:r>
            <a:r>
              <a:rPr lang="en-US" sz="3200" b="1">
                <a:solidFill>
                  <a:srgbClr val="C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3200" b="1" err="1">
                <a:solidFill>
                  <a:srgbClr val="C00000"/>
                </a:solidFill>
                <a:latin typeface="Arimo Bold"/>
                <a:ea typeface="Arimo Bold"/>
                <a:cs typeface="Arimo Bold"/>
                <a:sym typeface="Arimo Bold"/>
              </a:rPr>
              <a:t>İndirilmesi</a:t>
            </a:r>
            <a:endParaRPr lang="en-US" sz="3200" b="1" err="1">
              <a:solidFill>
                <a:srgbClr val="C00000"/>
              </a:solidFill>
              <a:latin typeface="Arimo Bold"/>
              <a:ea typeface="Arimo Bold"/>
              <a:cs typeface="Arimo Bold"/>
            </a:endParaRPr>
          </a:p>
          <a:p>
            <a:pPr algn="ctr">
              <a:lnSpc>
                <a:spcPts val="3158"/>
              </a:lnSpc>
            </a:pPr>
            <a:endParaRPr lang="en-US" sz="2400" b="1">
              <a:solidFill>
                <a:srgbClr val="2C0A71"/>
              </a:solidFill>
              <a:latin typeface="Arimo Bold"/>
              <a:ea typeface="Arimo Bold"/>
              <a:cs typeface="Arimo Bold"/>
            </a:endParaRPr>
          </a:p>
          <a:p>
            <a:pPr marL="465455" lvl="1" indent="-232410" algn="ctr">
              <a:lnSpc>
                <a:spcPts val="3018"/>
              </a:lnSpc>
              <a:buFont typeface="Arial"/>
              <a:buChar char="•"/>
            </a:pP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Eğitimde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her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adımda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kayıp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hesaplanır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ve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gradient descent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ile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azaltılır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.</a:t>
            </a:r>
            <a:endParaRPr lang="en-US" sz="2700" b="1">
              <a:solidFill>
                <a:srgbClr val="000000"/>
              </a:solidFill>
              <a:latin typeface="Arimo Bold"/>
              <a:ea typeface="Arimo Bold"/>
              <a:cs typeface="Arimo Bold"/>
            </a:endParaRPr>
          </a:p>
          <a:p>
            <a:pPr marL="465455" lvl="1" indent="-232410" algn="ctr">
              <a:lnSpc>
                <a:spcPts val="3018"/>
              </a:lnSpc>
              <a:buFont typeface="Arial"/>
              <a:buChar char="•"/>
            </a:pP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Başlangıçta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kayıp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yüksektir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çünkü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model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rastgele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tahminler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yapar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.</a:t>
            </a:r>
            <a:endParaRPr lang="en-US" sz="2700" b="1">
              <a:solidFill>
                <a:srgbClr val="000000"/>
              </a:solidFill>
              <a:latin typeface="Arimo Bold"/>
              <a:ea typeface="Arimo Bold"/>
              <a:cs typeface="Arimo Bold"/>
            </a:endParaRPr>
          </a:p>
          <a:p>
            <a:pPr marL="465455" lvl="1" indent="-232410" algn="ctr">
              <a:lnSpc>
                <a:spcPts val="3018"/>
              </a:lnSpc>
              <a:buFont typeface="Arial"/>
              <a:buChar char="•"/>
            </a:pP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Zamanla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box loss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ve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classification loss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azalır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,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tahminler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daha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doğru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hale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gelir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.</a:t>
            </a:r>
            <a:endParaRPr lang="en-US" sz="2700" b="1">
              <a:solidFill>
                <a:srgbClr val="000000"/>
              </a:solidFill>
              <a:latin typeface="Arimo Bold"/>
              <a:ea typeface="Arimo Bold"/>
              <a:cs typeface="Arimo Bold"/>
            </a:endParaRPr>
          </a:p>
          <a:p>
            <a:pPr marL="465455" lvl="1" indent="-232410" algn="ctr">
              <a:lnSpc>
                <a:spcPts val="3018"/>
              </a:lnSpc>
              <a:buFont typeface="Arial"/>
              <a:buChar char="•"/>
            </a:pP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Sürecin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sonunda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kayıp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düşük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seviyelere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iner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→ model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daha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güvenilir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sonuçlar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üretir</a:t>
            </a:r>
            <a:r>
              <a:rPr lang="en-US" sz="2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.</a:t>
            </a:r>
            <a:endParaRPr lang="en-US" sz="2700" b="1">
              <a:solidFill>
                <a:srgbClr val="000000"/>
              </a:solidFill>
              <a:latin typeface="Arimo Bold"/>
              <a:ea typeface="Arimo Bold"/>
              <a:cs typeface="Arimo Bold"/>
            </a:endParaRPr>
          </a:p>
          <a:p>
            <a:pPr algn="ctr">
              <a:lnSpc>
                <a:spcPts val="3018"/>
              </a:lnSpc>
            </a:pPr>
            <a:endParaRPr lang="en-US" sz="2155" b="1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56989" y="264114"/>
            <a:ext cx="15232673" cy="433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7"/>
              </a:lnSpc>
              <a:spcBef>
                <a:spcPct val="0"/>
              </a:spcBef>
            </a:pPr>
            <a:r>
              <a:rPr lang="en-US" sz="4000" b="1">
                <a:solidFill>
                  <a:srgbClr val="C00000"/>
                </a:solidFill>
                <a:latin typeface="Arimo Bold"/>
                <a:ea typeface="+mn-lt"/>
                <a:cs typeface="+mn-lt"/>
              </a:rPr>
              <a:t>YOLO (You Only Look Once)  </a:t>
            </a:r>
            <a:r>
              <a:rPr lang="en-US" sz="4000" b="1" err="1">
                <a:solidFill>
                  <a:srgbClr val="C00000"/>
                </a:solidFill>
                <a:latin typeface="Arimo Bold"/>
                <a:ea typeface="+mn-lt"/>
                <a:cs typeface="+mn-lt"/>
              </a:rPr>
              <a:t>Eğitiminde</a:t>
            </a:r>
            <a:r>
              <a:rPr lang="en-US" sz="4000" b="1">
                <a:solidFill>
                  <a:srgbClr val="C00000"/>
                </a:solidFill>
                <a:latin typeface="Arimo Bold"/>
                <a:ea typeface="+mn-lt"/>
                <a:cs typeface="+mn-lt"/>
              </a:rPr>
              <a:t> </a:t>
            </a:r>
            <a:r>
              <a:rPr lang="en-US" sz="4000" b="1" err="1">
                <a:solidFill>
                  <a:srgbClr val="C00000"/>
                </a:solidFill>
                <a:latin typeface="Arimo Bold"/>
                <a:ea typeface="+mn-lt"/>
                <a:cs typeface="+mn-lt"/>
              </a:rPr>
              <a:t>Kayıp</a:t>
            </a:r>
            <a:r>
              <a:rPr lang="en-US" sz="4000" b="1">
                <a:solidFill>
                  <a:srgbClr val="C00000"/>
                </a:solidFill>
                <a:latin typeface="Arimo Bold"/>
                <a:ea typeface="+mn-lt"/>
                <a:cs typeface="+mn-lt"/>
              </a:rPr>
              <a:t> </a:t>
            </a:r>
            <a:r>
              <a:rPr lang="en-US" sz="4000" b="1" err="1">
                <a:solidFill>
                  <a:srgbClr val="C00000"/>
                </a:solidFill>
                <a:latin typeface="Arimo Bold"/>
                <a:ea typeface="+mn-lt"/>
                <a:cs typeface="+mn-lt"/>
              </a:rPr>
              <a:t>Fonksiyonu</a:t>
            </a:r>
            <a:endParaRPr lang="en-US" sz="4000" b="1">
              <a:solidFill>
                <a:srgbClr val="C00000"/>
              </a:solidFill>
              <a:latin typeface="Arimo Bold"/>
              <a:ea typeface="Calibri"/>
              <a:cs typeface="Calibri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8973326" y="4874707"/>
            <a:ext cx="8590086" cy="5121839"/>
          </a:xfrm>
          <a:custGeom>
            <a:avLst/>
            <a:gdLst/>
            <a:ahLst/>
            <a:cxnLst/>
            <a:rect l="l" t="t" r="r" b="b"/>
            <a:pathLst>
              <a:path w="8590086" h="5121839">
                <a:moveTo>
                  <a:pt x="0" y="0"/>
                </a:moveTo>
                <a:lnTo>
                  <a:pt x="8590086" y="0"/>
                </a:lnTo>
                <a:lnTo>
                  <a:pt x="8590086" y="5121839"/>
                </a:lnTo>
                <a:lnTo>
                  <a:pt x="0" y="51218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60269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00800" y="154398"/>
            <a:ext cx="3841936" cy="483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58"/>
              </a:lnSpc>
              <a:spcBef>
                <a:spcPct val="0"/>
              </a:spcBef>
            </a:pPr>
            <a:r>
              <a:rPr lang="en-US" sz="3200" b="1" err="1">
                <a:solidFill>
                  <a:srgbClr val="C00000"/>
                </a:solidFill>
                <a:latin typeface="Arimo Bold"/>
                <a:ea typeface="Arimo Bold"/>
                <a:cs typeface="Arimo Bold"/>
                <a:sym typeface="Arimo Bold"/>
              </a:rPr>
              <a:t>Neden</a:t>
            </a:r>
            <a:r>
              <a:rPr lang="en-US" sz="3200" b="1">
                <a:solidFill>
                  <a:srgbClr val="C00000"/>
                </a:solidFill>
                <a:latin typeface="Arimo Bold"/>
                <a:ea typeface="Arimo Bold"/>
                <a:cs typeface="Arimo Bold"/>
                <a:sym typeface="Arimo Bold"/>
              </a:rPr>
              <a:t> YOLOv8?</a:t>
            </a:r>
            <a:endParaRPr lang="en-US" sz="3200" b="1">
              <a:solidFill>
                <a:srgbClr val="C00000"/>
              </a:solidFill>
              <a:latin typeface="Arimo Bold"/>
              <a:ea typeface="Arimo Bold"/>
              <a:cs typeface="Arimo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647355" y="4105908"/>
            <a:ext cx="5353826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18"/>
              </a:lnSpc>
              <a:spcBef>
                <a:spcPct val="0"/>
              </a:spcBef>
            </a:pPr>
            <a:r>
              <a:rPr lang="en-US" sz="3200" b="1">
                <a:solidFill>
                  <a:srgbClr val="C00000"/>
                </a:solidFill>
                <a:latin typeface="Arimo Bold"/>
                <a:ea typeface="Arimo Bold"/>
                <a:cs typeface="Arimo Bold"/>
                <a:sym typeface="Arimo Bold"/>
              </a:rPr>
              <a:t>   Neden YOLOv8s </a:t>
            </a:r>
            <a:r>
              <a:rPr lang="en-US" sz="3200" b="1" err="1">
                <a:solidFill>
                  <a:srgbClr val="C00000"/>
                </a:solidFill>
                <a:latin typeface="Arimo Bold"/>
                <a:ea typeface="Arimo Bold"/>
                <a:cs typeface="Arimo Bold"/>
                <a:sym typeface="Arimo Bold"/>
              </a:rPr>
              <a:t>modeli</a:t>
            </a:r>
            <a:r>
              <a:rPr lang="en-US" sz="3200" b="1">
                <a:solidFill>
                  <a:srgbClr val="C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tr-TR" sz="3200" b="1">
                <a:solidFill>
                  <a:srgbClr val="C00000"/>
                </a:solidFill>
                <a:latin typeface="Arimo Bold"/>
                <a:ea typeface="Arimo Bold"/>
                <a:cs typeface="Arimo Bold"/>
                <a:sym typeface="Arimo Bold"/>
              </a:rPr>
              <a:t>?</a:t>
            </a:r>
            <a:endParaRPr lang="en-US" sz="3200" b="1">
              <a:solidFill>
                <a:srgbClr val="C00000"/>
              </a:solidFill>
              <a:latin typeface="Arimo Bold"/>
              <a:ea typeface="Arimo Bold"/>
              <a:cs typeface="Arimo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-1985228" y="4920908"/>
            <a:ext cx="12217988" cy="5362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30"/>
              </a:lnSpc>
            </a:pPr>
            <a:r>
              <a:rPr lang="en-US" sz="27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️</a:t>
            </a:r>
            <a:r>
              <a:rPr lang="en-US" sz="2700" b="1" dirty="0">
                <a:solidFill>
                  <a:srgbClr val="C00000"/>
                </a:solidFill>
                <a:latin typeface="Arimo Bold"/>
                <a:ea typeface="Arimo Bold"/>
                <a:cs typeface="Arimo Bold"/>
                <a:sym typeface="Arimo Bold"/>
              </a:rPr>
              <a:t>                       </a:t>
            </a:r>
            <a:r>
              <a:rPr lang="en-US" sz="2700" b="1" dirty="0" err="1">
                <a:solidFill>
                  <a:srgbClr val="C00000"/>
                </a:solidFill>
                <a:latin typeface="Arimo Bold"/>
                <a:ea typeface="Arimo Bold"/>
                <a:cs typeface="Arimo Bold"/>
                <a:sym typeface="Arimo Bold"/>
              </a:rPr>
              <a:t>Hızlı</a:t>
            </a:r>
            <a:r>
              <a:rPr lang="en-US" sz="2700" b="1" dirty="0">
                <a:solidFill>
                  <a:srgbClr val="C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dirty="0" err="1">
                <a:solidFill>
                  <a:srgbClr val="C00000"/>
                </a:solidFill>
                <a:latin typeface="Arimo Bold"/>
                <a:ea typeface="Arimo Bold"/>
                <a:cs typeface="Arimo Bold"/>
                <a:sym typeface="Arimo Bold"/>
              </a:rPr>
              <a:t>ve</a:t>
            </a:r>
            <a:r>
              <a:rPr lang="en-US" sz="2700" b="1" dirty="0">
                <a:solidFill>
                  <a:srgbClr val="C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dirty="0" err="1">
                <a:solidFill>
                  <a:srgbClr val="C00000"/>
                </a:solidFill>
                <a:latin typeface="Arimo Bold"/>
                <a:ea typeface="Arimo Bold"/>
                <a:cs typeface="Arimo Bold"/>
                <a:sym typeface="Arimo Bold"/>
              </a:rPr>
              <a:t>Verimli</a:t>
            </a:r>
            <a:r>
              <a:rPr lang="en-US" sz="2700" b="1" dirty="0">
                <a:solidFill>
                  <a:srgbClr val="C00000"/>
                </a:solidFill>
                <a:latin typeface="Arimo Bold"/>
                <a:ea typeface="Arimo Bold"/>
                <a:cs typeface="Arimo Bold"/>
                <a:sym typeface="Arimo Bold"/>
              </a:rPr>
              <a:t>:</a:t>
            </a:r>
            <a:r>
              <a:rPr lang="en-US" sz="27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Gerçek</a:t>
            </a:r>
            <a:r>
              <a:rPr lang="en-US" sz="27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zamanlı</a:t>
            </a:r>
            <a:r>
              <a:rPr lang="en-US" sz="27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plaka</a:t>
            </a:r>
            <a:r>
              <a:rPr lang="en-US" sz="27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tespiti</a:t>
            </a:r>
            <a:r>
              <a:rPr lang="en-US" sz="27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, </a:t>
            </a:r>
            <a:r>
              <a:rPr lang="en-US" sz="27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düşük</a:t>
            </a:r>
            <a:r>
              <a:rPr lang="en-US" sz="27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güçlü</a:t>
            </a:r>
            <a:r>
              <a:rPr lang="en-US" sz="27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cihazlarda</a:t>
            </a:r>
            <a:r>
              <a:rPr lang="en-US" sz="27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bile </a:t>
            </a:r>
            <a:r>
              <a:rPr lang="en-US" sz="27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akıcı</a:t>
            </a:r>
            <a:r>
              <a:rPr lang="en-US" sz="27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çalışır</a:t>
            </a:r>
            <a:r>
              <a:rPr lang="en-US" sz="27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.</a:t>
            </a:r>
            <a:endParaRPr lang="en-US" sz="2700" b="1" dirty="0">
              <a:solidFill>
                <a:srgbClr val="000000"/>
              </a:solidFill>
              <a:latin typeface="Arimo Bold"/>
              <a:ea typeface="Arimo Bold"/>
              <a:cs typeface="Arimo Bold"/>
            </a:endParaRPr>
          </a:p>
          <a:p>
            <a:pPr algn="ctr">
              <a:lnSpc>
                <a:spcPts val="3030"/>
              </a:lnSpc>
            </a:pPr>
            <a:endParaRPr lang="en-US" sz="2700" b="1">
              <a:solidFill>
                <a:srgbClr val="000000"/>
              </a:solidFill>
              <a:latin typeface="Arimo Bold"/>
              <a:ea typeface="Arimo Bold"/>
              <a:cs typeface="Arimo Bold"/>
            </a:endParaRPr>
          </a:p>
          <a:p>
            <a:pPr algn="ctr">
              <a:lnSpc>
                <a:spcPts val="3030"/>
              </a:lnSpc>
            </a:pPr>
            <a:r>
              <a:rPr lang="en-US" sz="2700" b="1" dirty="0">
                <a:solidFill>
                  <a:srgbClr val="C00000"/>
                </a:solidFill>
                <a:latin typeface="Arimo Bold"/>
                <a:ea typeface="Arimo Bold"/>
                <a:cs typeface="Arimo Bold"/>
                <a:sym typeface="Arimo Bold"/>
              </a:rPr>
              <a:t>                                </a:t>
            </a:r>
            <a:r>
              <a:rPr lang="en-US" sz="2700" b="1" dirty="0" err="1">
                <a:solidFill>
                  <a:srgbClr val="C00000"/>
                </a:solidFill>
                <a:latin typeface="Arimo Bold"/>
                <a:ea typeface="Arimo Bold"/>
                <a:cs typeface="Arimo Bold"/>
                <a:sym typeface="Arimo Bold"/>
              </a:rPr>
              <a:t>Küçük</a:t>
            </a:r>
            <a:r>
              <a:rPr lang="en-US" sz="2700" b="1" dirty="0">
                <a:solidFill>
                  <a:srgbClr val="C00000"/>
                </a:solidFill>
                <a:latin typeface="Arimo Bold"/>
                <a:ea typeface="Arimo Bold"/>
                <a:cs typeface="Arimo Bold"/>
                <a:sym typeface="Arimo Bold"/>
              </a:rPr>
              <a:t> Model:</a:t>
            </a:r>
            <a:r>
              <a:rPr lang="en-US" sz="27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Hafif</a:t>
            </a:r>
            <a:r>
              <a:rPr lang="en-US" sz="27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yapısı</a:t>
            </a:r>
            <a:r>
              <a:rPr lang="en-US" sz="27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sayesinde</a:t>
            </a:r>
            <a:r>
              <a:rPr lang="en-US" sz="27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düşük</a:t>
            </a:r>
            <a:r>
              <a:rPr lang="en-US" sz="27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işlem</a:t>
            </a:r>
            <a:r>
              <a:rPr lang="en-US" sz="27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gücüyle</a:t>
            </a:r>
            <a:r>
              <a:rPr lang="en-US" sz="27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doğru</a:t>
            </a:r>
            <a:r>
              <a:rPr lang="en-US" sz="27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 </a:t>
            </a:r>
            <a:r>
              <a:rPr lang="en-US" sz="27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sonuç</a:t>
            </a:r>
            <a:r>
              <a:rPr lang="en-US" sz="27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verir</a:t>
            </a:r>
            <a:r>
              <a:rPr lang="en-US" sz="27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.</a:t>
            </a:r>
            <a:endParaRPr lang="en-US" sz="2700" b="1" dirty="0">
              <a:solidFill>
                <a:srgbClr val="000000"/>
              </a:solidFill>
              <a:latin typeface="Arimo Bold"/>
              <a:ea typeface="Arimo Bold"/>
              <a:cs typeface="Arimo Bold"/>
            </a:endParaRPr>
          </a:p>
          <a:p>
            <a:pPr algn="ctr">
              <a:lnSpc>
                <a:spcPts val="3030"/>
              </a:lnSpc>
            </a:pPr>
            <a:endParaRPr lang="en-US" sz="2700" b="1" dirty="0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ctr">
              <a:lnSpc>
                <a:spcPts val="3030"/>
              </a:lnSpc>
            </a:pPr>
            <a:r>
              <a:rPr lang="en-US" sz="27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                     </a:t>
            </a:r>
            <a:r>
              <a:rPr lang="en-US" sz="2700" b="1" dirty="0" err="1">
                <a:solidFill>
                  <a:srgbClr val="C00000"/>
                </a:solidFill>
                <a:latin typeface="Arimo Bold"/>
                <a:ea typeface="Arimo Bold"/>
                <a:cs typeface="Arimo Bold"/>
                <a:sym typeface="Arimo Bold"/>
              </a:rPr>
              <a:t>Gerçek</a:t>
            </a:r>
            <a:r>
              <a:rPr lang="en-US" sz="2700" b="1" dirty="0">
                <a:solidFill>
                  <a:srgbClr val="C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dirty="0" err="1">
                <a:solidFill>
                  <a:srgbClr val="C00000"/>
                </a:solidFill>
                <a:latin typeface="Arimo Bold"/>
                <a:ea typeface="Arimo Bold"/>
                <a:cs typeface="Arimo Bold"/>
                <a:sym typeface="Arimo Bold"/>
              </a:rPr>
              <a:t>Zamanlı</a:t>
            </a:r>
            <a:r>
              <a:rPr lang="en-US" sz="2700" b="1" dirty="0">
                <a:solidFill>
                  <a:srgbClr val="C00000"/>
                </a:solidFill>
                <a:latin typeface="Arimo Bold"/>
                <a:ea typeface="Arimo Bold"/>
                <a:cs typeface="Arimo Bold"/>
                <a:sym typeface="Arimo Bold"/>
              </a:rPr>
              <a:t>:</a:t>
            </a:r>
            <a:r>
              <a:rPr lang="en-US" sz="27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Düşük</a:t>
            </a:r>
            <a:r>
              <a:rPr lang="en-US" sz="27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gecikme</a:t>
            </a:r>
            <a:r>
              <a:rPr lang="en-US" sz="27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ile</a:t>
            </a:r>
            <a:r>
              <a:rPr lang="en-US" sz="27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anında</a:t>
            </a:r>
            <a:r>
              <a:rPr lang="en-US" sz="27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tahmin</a:t>
            </a:r>
            <a:r>
              <a:rPr lang="en-US" sz="27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yapar</a:t>
            </a:r>
            <a:r>
              <a:rPr lang="en-US" sz="27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.</a:t>
            </a:r>
            <a:endParaRPr lang="en-US" sz="2700" b="1" dirty="0">
              <a:solidFill>
                <a:srgbClr val="000000"/>
              </a:solidFill>
              <a:latin typeface="Arimo Bold"/>
              <a:ea typeface="Arimo Bold"/>
              <a:cs typeface="Arimo Bold"/>
            </a:endParaRPr>
          </a:p>
          <a:p>
            <a:pPr algn="ctr">
              <a:lnSpc>
                <a:spcPts val="3030"/>
              </a:lnSpc>
            </a:pPr>
            <a:endParaRPr lang="en-US" sz="2700" b="1">
              <a:solidFill>
                <a:srgbClr val="000000"/>
              </a:solidFill>
              <a:latin typeface="Arimo Bold"/>
              <a:ea typeface="Arimo Bold"/>
              <a:cs typeface="Arimo Bold"/>
            </a:endParaRPr>
          </a:p>
          <a:p>
            <a:pPr algn="ctr">
              <a:lnSpc>
                <a:spcPts val="3030"/>
              </a:lnSpc>
            </a:pPr>
            <a:r>
              <a:rPr lang="en-US" sz="2700" b="1" dirty="0">
                <a:solidFill>
                  <a:srgbClr val="C00000"/>
                </a:solidFill>
                <a:latin typeface="Arimo Bold"/>
                <a:ea typeface="Arimo Bold"/>
                <a:cs typeface="Arimo Bold"/>
                <a:sym typeface="Arimo Bold"/>
              </a:rPr>
              <a:t>                             Doğru:</a:t>
            </a:r>
            <a:r>
              <a:rPr lang="en-US" sz="27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Küçük</a:t>
            </a:r>
            <a:r>
              <a:rPr lang="en-US" sz="27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ve</a:t>
            </a:r>
            <a:r>
              <a:rPr lang="en-US" sz="27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uzaktaki</a:t>
            </a:r>
            <a:r>
              <a:rPr lang="en-US" sz="27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plakaları</a:t>
            </a:r>
            <a:r>
              <a:rPr lang="en-US" sz="27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yüksek</a:t>
            </a:r>
            <a:r>
              <a:rPr lang="en-US" sz="27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başarıyla</a:t>
            </a:r>
            <a:r>
              <a:rPr lang="en-US" sz="27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yakalar</a:t>
            </a:r>
            <a:r>
              <a:rPr lang="en-US" sz="27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.</a:t>
            </a:r>
            <a:endParaRPr lang="en-US" sz="2700" b="1" dirty="0">
              <a:solidFill>
                <a:srgbClr val="000000"/>
              </a:solidFill>
              <a:latin typeface="Arimo Bold"/>
              <a:ea typeface="Arimo Bold"/>
              <a:cs typeface="Arimo Bold"/>
            </a:endParaRPr>
          </a:p>
          <a:p>
            <a:pPr algn="ctr">
              <a:lnSpc>
                <a:spcPts val="3030"/>
              </a:lnSpc>
            </a:pPr>
            <a:r>
              <a:rPr lang="en-US" sz="27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</a:rPr>
              <a:t> </a:t>
            </a:r>
          </a:p>
          <a:p>
            <a:pPr algn="ctr">
              <a:lnSpc>
                <a:spcPts val="3030"/>
              </a:lnSpc>
            </a:pPr>
            <a:r>
              <a:rPr lang="en-US" sz="27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                         </a:t>
            </a:r>
            <a:r>
              <a:rPr lang="en-US" sz="2700" b="1" dirty="0" err="1">
                <a:solidFill>
                  <a:srgbClr val="C00000"/>
                </a:solidFill>
                <a:latin typeface="Arimo Bold"/>
                <a:ea typeface="Arimo Bold"/>
                <a:cs typeface="Arimo Bold"/>
                <a:sym typeface="Arimo Bold"/>
              </a:rPr>
              <a:t>Esnek</a:t>
            </a:r>
            <a:r>
              <a:rPr lang="en-US" sz="2700" b="1" dirty="0">
                <a:solidFill>
                  <a:srgbClr val="C00000"/>
                </a:solidFill>
                <a:latin typeface="Arimo Bold"/>
                <a:ea typeface="Arimo Bold"/>
                <a:cs typeface="Arimo Bold"/>
                <a:sym typeface="Arimo Bold"/>
              </a:rPr>
              <a:t>:</a:t>
            </a:r>
            <a:r>
              <a:rPr lang="en-US" sz="27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GPU/CPU </a:t>
            </a:r>
            <a:r>
              <a:rPr lang="en-US" sz="27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uyumlu</a:t>
            </a:r>
            <a:r>
              <a:rPr lang="en-US" sz="27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, Jetson </a:t>
            </a:r>
            <a:r>
              <a:rPr lang="en-US" sz="27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gibi</a:t>
            </a:r>
            <a:r>
              <a:rPr lang="en-US" sz="27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cihazlarda</a:t>
            </a:r>
            <a:r>
              <a:rPr lang="en-US" sz="27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çalışabilir</a:t>
            </a:r>
            <a:r>
              <a:rPr lang="en-US" sz="27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. </a:t>
            </a:r>
            <a:br>
              <a:rPr lang="en-US" sz="2700" b="1" dirty="0">
                <a:latin typeface="Arimo Bold"/>
                <a:ea typeface="Arimo Bold"/>
                <a:cs typeface="Arimo Bold"/>
              </a:rPr>
            </a:br>
            <a:r>
              <a:rPr lang="en-US" sz="2700" b="1" dirty="0">
                <a:solidFill>
                  <a:srgbClr val="C00000"/>
                </a:solidFill>
                <a:latin typeface="Arimo Bold"/>
                <a:ea typeface="Arimo Bold"/>
                <a:cs typeface="Arimo Bold"/>
                <a:sym typeface="Arimo Bold"/>
              </a:rPr>
              <a:t>  </a:t>
            </a:r>
            <a:endParaRPr lang="en-US" sz="2700" b="1" dirty="0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ctr">
              <a:lnSpc>
                <a:spcPts val="3030"/>
              </a:lnSpc>
            </a:pPr>
            <a:r>
              <a:rPr lang="en-US" sz="2700" b="1" dirty="0">
                <a:solidFill>
                  <a:srgbClr val="C00000"/>
                </a:solidFill>
                <a:latin typeface="Arimo Bold"/>
                <a:ea typeface="Arimo Bold"/>
                <a:cs typeface="Arimo Bold"/>
                <a:sym typeface="Arimo Bold"/>
              </a:rPr>
              <a:t>             </a:t>
            </a:r>
            <a:r>
              <a:rPr lang="en-US" sz="2700" b="1" dirty="0" err="1">
                <a:solidFill>
                  <a:srgbClr val="C00000"/>
                </a:solidFill>
                <a:latin typeface="Arimo Bold"/>
                <a:ea typeface="Arimo Bold"/>
                <a:cs typeface="Arimo Bold"/>
                <a:sym typeface="Arimo Bold"/>
              </a:rPr>
              <a:t>Kolay</a:t>
            </a:r>
            <a:r>
              <a:rPr lang="en-US" sz="2700" b="1" dirty="0">
                <a:solidFill>
                  <a:srgbClr val="C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dirty="0" err="1">
                <a:solidFill>
                  <a:srgbClr val="C00000"/>
                </a:solidFill>
                <a:latin typeface="Arimo Bold"/>
                <a:ea typeface="Arimo Bold"/>
                <a:cs typeface="Arimo Bold"/>
                <a:sym typeface="Arimo Bold"/>
              </a:rPr>
              <a:t>Eğitim</a:t>
            </a:r>
            <a:r>
              <a:rPr lang="en-US" sz="2700" b="1" dirty="0">
                <a:solidFill>
                  <a:srgbClr val="C00000"/>
                </a:solidFill>
                <a:latin typeface="Arimo Bold"/>
                <a:ea typeface="Arimo Bold"/>
                <a:cs typeface="Arimo Bold"/>
                <a:sym typeface="Arimo Bold"/>
              </a:rPr>
              <a:t>:</a:t>
            </a:r>
            <a:r>
              <a:rPr lang="en-US" sz="27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Hazır</a:t>
            </a:r>
            <a:r>
              <a:rPr lang="en-US" sz="27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modellerle</a:t>
            </a:r>
            <a:r>
              <a:rPr lang="en-US" sz="27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hızlıca</a:t>
            </a:r>
            <a:r>
              <a:rPr lang="en-US" sz="27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7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uyarlanabilir</a:t>
            </a:r>
            <a:r>
              <a:rPr lang="en-US" sz="27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.</a:t>
            </a:r>
            <a:endParaRPr lang="en-US" sz="2700" b="1" dirty="0">
              <a:solidFill>
                <a:srgbClr val="000000"/>
              </a:solidFill>
              <a:latin typeface="Arimo Bold"/>
              <a:ea typeface="Arimo Bold"/>
              <a:cs typeface="Arimo Bold"/>
            </a:endParaRPr>
          </a:p>
          <a:p>
            <a:pPr algn="ctr">
              <a:lnSpc>
                <a:spcPts val="2750"/>
              </a:lnSpc>
            </a:pPr>
            <a:endParaRPr lang="en-US" sz="2700" b="1">
              <a:solidFill>
                <a:srgbClr val="000000"/>
              </a:solidFill>
              <a:latin typeface="Arimo Bold"/>
              <a:ea typeface="Arimo Bold"/>
              <a:cs typeface="Arimo Bold"/>
            </a:endParaRP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704FDB57-A19A-5CBA-8F49-2AD655F342E3}"/>
              </a:ext>
            </a:extLst>
          </p:cNvPr>
          <p:cNvSpPr txBox="1"/>
          <p:nvPr/>
        </p:nvSpPr>
        <p:spPr>
          <a:xfrm>
            <a:off x="-3632370" y="807128"/>
            <a:ext cx="21572833" cy="25750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3158"/>
              </a:lnSpc>
            </a:pPr>
            <a:r>
              <a:rPr lang="en-US" sz="3200" b="1" err="1">
                <a:solidFill>
                  <a:srgbClr val="C00000"/>
                </a:solidFill>
                <a:latin typeface="Arimo"/>
                <a:ea typeface="Calibri"/>
                <a:cs typeface="Segoe UI"/>
              </a:rPr>
              <a:t>Hız</a:t>
            </a:r>
            <a:r>
              <a:rPr lang="en-US" sz="3200" b="1">
                <a:solidFill>
                  <a:srgbClr val="C00000"/>
                </a:solidFill>
                <a:latin typeface="Arimo"/>
                <a:ea typeface="Calibri"/>
                <a:cs typeface="Segoe UI"/>
              </a:rPr>
              <a:t>:</a:t>
            </a:r>
            <a:r>
              <a:rPr lang="tr-TR" sz="2800" b="1">
                <a:solidFill>
                  <a:srgbClr val="561269"/>
                </a:solidFill>
                <a:latin typeface="Arimo"/>
                <a:ea typeface="Calibri"/>
                <a:cs typeface="Segoe UI"/>
              </a:rPr>
              <a:t> </a:t>
            </a:r>
            <a:r>
              <a:rPr lang="en-US" sz="2800" b="1">
                <a:solidFill>
                  <a:srgbClr val="000000"/>
                </a:solidFill>
                <a:latin typeface="Arimo"/>
                <a:ea typeface="Calibri"/>
                <a:cs typeface="Segoe UI"/>
              </a:rPr>
              <a:t>Tek </a:t>
            </a:r>
            <a:r>
              <a:rPr lang="en-US" sz="2800" b="1" err="1">
                <a:solidFill>
                  <a:srgbClr val="000000"/>
                </a:solidFill>
                <a:latin typeface="Arimo"/>
                <a:ea typeface="Calibri"/>
                <a:cs typeface="Segoe UI"/>
              </a:rPr>
              <a:t>geçişte</a:t>
            </a:r>
            <a:r>
              <a:rPr lang="en-US" sz="2800" b="1">
                <a:solidFill>
                  <a:srgbClr val="000000"/>
                </a:solidFill>
                <a:latin typeface="Arimo"/>
                <a:ea typeface="Calibri"/>
                <a:cs typeface="Segoe UI"/>
              </a:rPr>
              <a:t> </a:t>
            </a:r>
            <a:r>
              <a:rPr lang="en-US" sz="2800" b="1" err="1">
                <a:solidFill>
                  <a:srgbClr val="000000"/>
                </a:solidFill>
                <a:latin typeface="Arimo"/>
                <a:ea typeface="Calibri"/>
                <a:cs typeface="Segoe UI"/>
              </a:rPr>
              <a:t>çalışır</a:t>
            </a:r>
            <a:r>
              <a:rPr lang="en-US" sz="2800" b="1">
                <a:solidFill>
                  <a:srgbClr val="000000"/>
                </a:solidFill>
                <a:latin typeface="Arimo"/>
                <a:ea typeface="Calibri"/>
                <a:cs typeface="Segoe UI"/>
              </a:rPr>
              <a:t> , </a:t>
            </a:r>
            <a:r>
              <a:rPr lang="en-US" sz="2800" b="1" err="1">
                <a:solidFill>
                  <a:srgbClr val="000000"/>
                </a:solidFill>
                <a:latin typeface="Arimo"/>
                <a:ea typeface="Calibri"/>
                <a:cs typeface="Segoe UI"/>
              </a:rPr>
              <a:t>gerçek</a:t>
            </a:r>
            <a:r>
              <a:rPr lang="en-US" sz="2800" b="1">
                <a:solidFill>
                  <a:srgbClr val="000000"/>
                </a:solidFill>
                <a:latin typeface="Arimo"/>
                <a:ea typeface="Calibri"/>
                <a:cs typeface="Segoe UI"/>
              </a:rPr>
              <a:t> </a:t>
            </a:r>
            <a:r>
              <a:rPr lang="en-US" sz="2800" b="1" err="1">
                <a:solidFill>
                  <a:srgbClr val="000000"/>
                </a:solidFill>
                <a:latin typeface="Arimo"/>
                <a:ea typeface="Calibri"/>
                <a:cs typeface="Segoe UI"/>
              </a:rPr>
              <a:t>zamanlı</a:t>
            </a:r>
            <a:r>
              <a:rPr lang="en-US" sz="2800" b="1">
                <a:solidFill>
                  <a:srgbClr val="000000"/>
                </a:solidFill>
                <a:latin typeface="Arimo"/>
                <a:ea typeface="Calibri"/>
                <a:cs typeface="Segoe UI"/>
              </a:rPr>
              <a:t> </a:t>
            </a:r>
            <a:r>
              <a:rPr lang="en-US" sz="2800" b="1" err="1">
                <a:solidFill>
                  <a:srgbClr val="000000"/>
                </a:solidFill>
                <a:latin typeface="Arimo"/>
                <a:ea typeface="Calibri"/>
                <a:cs typeface="Segoe UI"/>
              </a:rPr>
              <a:t>videolarda</a:t>
            </a:r>
            <a:r>
              <a:rPr lang="en-US" sz="2800" b="1">
                <a:solidFill>
                  <a:srgbClr val="000000"/>
                </a:solidFill>
                <a:latin typeface="Arimo"/>
                <a:ea typeface="Calibri"/>
                <a:cs typeface="Segoe UI"/>
              </a:rPr>
              <a:t> FPS </a:t>
            </a:r>
            <a:r>
              <a:rPr lang="en-US" sz="2800" b="1" err="1">
                <a:solidFill>
                  <a:srgbClr val="000000"/>
                </a:solidFill>
                <a:latin typeface="Arimo"/>
                <a:ea typeface="Calibri"/>
                <a:cs typeface="Segoe UI"/>
              </a:rPr>
              <a:t>kaybı</a:t>
            </a:r>
            <a:r>
              <a:rPr lang="en-US" sz="2800" b="1">
                <a:solidFill>
                  <a:srgbClr val="000000"/>
                </a:solidFill>
                <a:latin typeface="Arimo"/>
                <a:ea typeface="Calibri"/>
                <a:cs typeface="Segoe UI"/>
              </a:rPr>
              <a:t> </a:t>
            </a:r>
            <a:r>
              <a:rPr lang="en-US" sz="2800" b="1" err="1">
                <a:solidFill>
                  <a:srgbClr val="000000"/>
                </a:solidFill>
                <a:latin typeface="Arimo"/>
                <a:ea typeface="Calibri"/>
                <a:cs typeface="Segoe UI"/>
              </a:rPr>
              <a:t>olmadan</a:t>
            </a:r>
            <a:r>
              <a:rPr lang="en-US" sz="2800" b="1">
                <a:solidFill>
                  <a:srgbClr val="000000"/>
                </a:solidFill>
                <a:latin typeface="Arimo"/>
                <a:ea typeface="Calibri"/>
                <a:cs typeface="Segoe UI"/>
              </a:rPr>
              <a:t> </a:t>
            </a:r>
            <a:r>
              <a:rPr lang="en-US" sz="2800" b="1" err="1">
                <a:solidFill>
                  <a:srgbClr val="000000"/>
                </a:solidFill>
                <a:latin typeface="Arimo"/>
                <a:ea typeface="Calibri"/>
                <a:cs typeface="Segoe UI"/>
              </a:rPr>
              <a:t>akıcı</a:t>
            </a:r>
            <a:r>
              <a:rPr lang="en-US" sz="2800" b="1">
                <a:solidFill>
                  <a:srgbClr val="000000"/>
                </a:solidFill>
                <a:latin typeface="Arimo"/>
                <a:ea typeface="Calibri"/>
                <a:cs typeface="Segoe UI"/>
              </a:rPr>
              <a:t> </a:t>
            </a:r>
            <a:r>
              <a:rPr lang="en-US" sz="2800" b="1" err="1">
                <a:solidFill>
                  <a:srgbClr val="000000"/>
                </a:solidFill>
                <a:latin typeface="Arimo"/>
                <a:ea typeface="Calibri"/>
                <a:cs typeface="Segoe UI"/>
              </a:rPr>
              <a:t>sonuç</a:t>
            </a:r>
            <a:r>
              <a:rPr lang="en-US" sz="2800" b="1">
                <a:solidFill>
                  <a:srgbClr val="000000"/>
                </a:solidFill>
                <a:latin typeface="Arimo"/>
                <a:ea typeface="Calibri"/>
                <a:cs typeface="Segoe UI"/>
              </a:rPr>
              <a:t> </a:t>
            </a:r>
            <a:r>
              <a:rPr lang="en-US" sz="2800" b="1" err="1">
                <a:solidFill>
                  <a:srgbClr val="000000"/>
                </a:solidFill>
                <a:latin typeface="Arimo"/>
                <a:ea typeface="Calibri"/>
                <a:cs typeface="Segoe UI"/>
              </a:rPr>
              <a:t>verir</a:t>
            </a:r>
            <a:r>
              <a:rPr lang="en-US" sz="2800" b="1">
                <a:solidFill>
                  <a:srgbClr val="000000"/>
                </a:solidFill>
                <a:latin typeface="Arimo"/>
                <a:ea typeface="Calibri"/>
                <a:cs typeface="Segoe UI"/>
              </a:rPr>
              <a:t>.</a:t>
            </a:r>
            <a:endParaRPr lang="tr-T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algn="ctr">
              <a:lnSpc>
                <a:spcPts val="3158"/>
              </a:lnSpc>
            </a:pPr>
            <a:endParaRPr lang="en-US" sz="2800" b="1">
              <a:solidFill>
                <a:srgbClr val="000000"/>
              </a:solidFill>
              <a:latin typeface="Arimo"/>
              <a:ea typeface="Calibri"/>
              <a:cs typeface="Segoe UI"/>
            </a:endParaRPr>
          </a:p>
          <a:p>
            <a:pPr algn="ctr">
              <a:lnSpc>
                <a:spcPts val="3158"/>
              </a:lnSpc>
            </a:pPr>
            <a:r>
              <a:rPr lang="en-US" sz="2800" b="1">
                <a:solidFill>
                  <a:srgbClr val="561269"/>
                </a:solidFill>
                <a:latin typeface="Arimo"/>
                <a:ea typeface="Calibri"/>
                <a:cs typeface="Segoe UI"/>
              </a:rPr>
              <a:t>                                      </a:t>
            </a:r>
            <a:r>
              <a:rPr lang="en-US" sz="3200" b="1">
                <a:solidFill>
                  <a:srgbClr val="561269"/>
                </a:solidFill>
                <a:latin typeface="Arimo"/>
                <a:ea typeface="Calibri"/>
                <a:cs typeface="Segoe UI"/>
              </a:rPr>
              <a:t>        </a:t>
            </a:r>
            <a:r>
              <a:rPr lang="en-US" sz="3200" b="1" err="1">
                <a:solidFill>
                  <a:srgbClr val="C00000"/>
                </a:solidFill>
                <a:latin typeface="Arimo"/>
                <a:ea typeface="Calibri"/>
                <a:cs typeface="Segoe UI"/>
              </a:rPr>
              <a:t>Doğruluk</a:t>
            </a:r>
            <a:r>
              <a:rPr lang="en-US" sz="3200" b="1">
                <a:solidFill>
                  <a:srgbClr val="C00000"/>
                </a:solidFill>
                <a:latin typeface="Arimo"/>
                <a:ea typeface="Calibri"/>
                <a:cs typeface="Segoe UI"/>
              </a:rPr>
              <a:t>:</a:t>
            </a:r>
            <a:r>
              <a:rPr lang="en-US" sz="2800" b="1">
                <a:latin typeface="Arimo"/>
                <a:ea typeface="Calibri"/>
                <a:cs typeface="Segoe UI"/>
              </a:rPr>
              <a:t> </a:t>
            </a:r>
            <a:r>
              <a:rPr lang="en-US" sz="2800" b="1" err="1">
                <a:latin typeface="Arimo"/>
                <a:ea typeface="Calibri"/>
                <a:cs typeface="Segoe UI"/>
              </a:rPr>
              <a:t>Küçük</a:t>
            </a:r>
            <a:r>
              <a:rPr lang="en-US" sz="2800" b="1">
                <a:latin typeface="Arimo"/>
                <a:ea typeface="Calibri"/>
                <a:cs typeface="Segoe UI"/>
              </a:rPr>
              <a:t> </a:t>
            </a:r>
            <a:r>
              <a:rPr lang="en-US" sz="2800" b="1" err="1">
                <a:latin typeface="Arimo"/>
                <a:ea typeface="Calibri"/>
                <a:cs typeface="Segoe UI"/>
              </a:rPr>
              <a:t>ve</a:t>
            </a:r>
            <a:r>
              <a:rPr lang="en-US" sz="2800" b="1">
                <a:latin typeface="Arimo"/>
                <a:ea typeface="Calibri"/>
                <a:cs typeface="Segoe UI"/>
              </a:rPr>
              <a:t> </a:t>
            </a:r>
            <a:r>
              <a:rPr lang="en-US" sz="2800" b="1" err="1">
                <a:latin typeface="Arimo"/>
                <a:ea typeface="Calibri"/>
                <a:cs typeface="Segoe UI"/>
              </a:rPr>
              <a:t>uzakytaki</a:t>
            </a:r>
            <a:r>
              <a:rPr lang="en-US" sz="2800" b="1">
                <a:latin typeface="Arimo"/>
                <a:ea typeface="Calibri"/>
                <a:cs typeface="Segoe UI"/>
              </a:rPr>
              <a:t> </a:t>
            </a:r>
            <a:r>
              <a:rPr lang="en-US" sz="2800" b="1" err="1">
                <a:latin typeface="Arimo"/>
                <a:ea typeface="Calibri"/>
                <a:cs typeface="Segoe UI"/>
              </a:rPr>
              <a:t>plakaları</a:t>
            </a:r>
            <a:r>
              <a:rPr lang="en-US" sz="2800" b="1">
                <a:latin typeface="Arimo"/>
                <a:ea typeface="Calibri"/>
                <a:cs typeface="Segoe UI"/>
              </a:rPr>
              <a:t> </a:t>
            </a:r>
            <a:r>
              <a:rPr lang="en-US" sz="2800" b="1" err="1">
                <a:latin typeface="Arimo"/>
                <a:ea typeface="Calibri"/>
                <a:cs typeface="Segoe UI"/>
              </a:rPr>
              <a:t>önceki</a:t>
            </a:r>
            <a:r>
              <a:rPr lang="en-US" sz="2800" b="1">
                <a:latin typeface="Arimo"/>
                <a:ea typeface="Calibri"/>
                <a:cs typeface="Segoe UI"/>
              </a:rPr>
              <a:t> </a:t>
            </a:r>
            <a:r>
              <a:rPr lang="en-US" sz="2800" b="1" err="1">
                <a:latin typeface="Arimo"/>
                <a:ea typeface="Calibri"/>
                <a:cs typeface="Segoe UI"/>
              </a:rPr>
              <a:t>sürümlere</a:t>
            </a:r>
            <a:r>
              <a:rPr lang="en-US" sz="2800" b="1">
                <a:latin typeface="Arimo"/>
                <a:ea typeface="Calibri"/>
                <a:cs typeface="Segoe UI"/>
              </a:rPr>
              <a:t> </a:t>
            </a:r>
            <a:r>
              <a:rPr lang="en-US" sz="2800" b="1" err="1">
                <a:latin typeface="Arimo"/>
                <a:ea typeface="Calibri"/>
                <a:cs typeface="Segoe UI"/>
              </a:rPr>
              <a:t>göre</a:t>
            </a:r>
            <a:r>
              <a:rPr lang="en-US" sz="2800" b="1">
                <a:latin typeface="Arimo"/>
                <a:ea typeface="Calibri"/>
                <a:cs typeface="Segoe UI"/>
              </a:rPr>
              <a:t> </a:t>
            </a:r>
            <a:r>
              <a:rPr lang="en-US" sz="2800" b="1" err="1">
                <a:latin typeface="Arimo"/>
                <a:ea typeface="Calibri"/>
                <a:cs typeface="Segoe UI"/>
              </a:rPr>
              <a:t>daha</a:t>
            </a:r>
            <a:r>
              <a:rPr lang="en-US" sz="2800" b="1">
                <a:latin typeface="Arimo"/>
                <a:ea typeface="Calibri"/>
                <a:cs typeface="Segoe UI"/>
              </a:rPr>
              <a:t> </a:t>
            </a:r>
            <a:r>
              <a:rPr lang="en-US" sz="2800" b="1" err="1">
                <a:latin typeface="Arimo"/>
                <a:ea typeface="Calibri"/>
                <a:cs typeface="Segoe UI"/>
              </a:rPr>
              <a:t>başarılı</a:t>
            </a:r>
            <a:r>
              <a:rPr lang="en-US" sz="2800" b="1">
                <a:latin typeface="Arimo"/>
                <a:ea typeface="Calibri"/>
                <a:cs typeface="Segoe UI"/>
              </a:rPr>
              <a:t> </a:t>
            </a:r>
            <a:r>
              <a:rPr lang="en-US" sz="2800" b="1" err="1">
                <a:latin typeface="Arimo"/>
                <a:ea typeface="Calibri"/>
                <a:cs typeface="Segoe UI"/>
              </a:rPr>
              <a:t>yakalar</a:t>
            </a:r>
            <a:r>
              <a:rPr lang="en-US" sz="2800" b="1">
                <a:latin typeface="Arimo"/>
                <a:ea typeface="Calibri"/>
                <a:cs typeface="Segoe UI"/>
              </a:rPr>
              <a:t> , </a:t>
            </a:r>
            <a:r>
              <a:rPr lang="en-US" sz="2800" b="1" err="1">
                <a:latin typeface="Arimo"/>
                <a:ea typeface="Calibri"/>
                <a:cs typeface="Segoe UI"/>
              </a:rPr>
              <a:t>yüksek</a:t>
            </a:r>
            <a:r>
              <a:rPr lang="en-US" sz="2800" b="1">
                <a:latin typeface="Arimo"/>
                <a:ea typeface="Calibri"/>
                <a:cs typeface="Segoe UI"/>
              </a:rPr>
              <a:t> </a:t>
            </a:r>
            <a:r>
              <a:rPr lang="en-US" sz="2800" b="1" err="1">
                <a:latin typeface="Arimo"/>
                <a:ea typeface="Calibri"/>
                <a:cs typeface="Segoe UI"/>
              </a:rPr>
              <a:t>mAP</a:t>
            </a:r>
            <a:r>
              <a:rPr lang="en-US" sz="2800" b="1">
                <a:latin typeface="Arimo"/>
                <a:ea typeface="Calibri"/>
                <a:cs typeface="Segoe UI"/>
              </a:rPr>
              <a:t>/Recall </a:t>
            </a:r>
            <a:r>
              <a:rPr lang="en-US" sz="2800" b="1" err="1">
                <a:latin typeface="Arimo"/>
                <a:ea typeface="Calibri"/>
                <a:cs typeface="Segoe UI"/>
              </a:rPr>
              <a:t>sağlar</a:t>
            </a:r>
            <a:r>
              <a:rPr lang="en-US" sz="2800" b="1">
                <a:latin typeface="Arimo"/>
                <a:ea typeface="Calibri"/>
                <a:cs typeface="Segoe UI"/>
              </a:rPr>
              <a:t>.</a:t>
            </a:r>
            <a:endParaRPr lang="tr-TR">
              <a:ea typeface="Calibri"/>
              <a:cs typeface="Calibri"/>
            </a:endParaRPr>
          </a:p>
          <a:p>
            <a:pPr algn="ctr">
              <a:lnSpc>
                <a:spcPts val="3158"/>
              </a:lnSpc>
            </a:pPr>
            <a:endParaRPr lang="en-US" sz="2800" b="1">
              <a:solidFill>
                <a:srgbClr val="000000"/>
              </a:solidFill>
              <a:latin typeface="Arimo"/>
              <a:ea typeface="Calibri"/>
              <a:cs typeface="Segoe UI"/>
            </a:endParaRPr>
          </a:p>
          <a:p>
            <a:pPr algn="ctr">
              <a:lnSpc>
                <a:spcPts val="3158"/>
              </a:lnSpc>
              <a:spcBef>
                <a:spcPct val="0"/>
              </a:spcBef>
            </a:pPr>
            <a:r>
              <a:rPr lang="en-US" sz="2800" b="1">
                <a:solidFill>
                  <a:srgbClr val="561269"/>
                </a:solidFill>
                <a:latin typeface="Arimo"/>
                <a:ea typeface="Calibri"/>
                <a:cs typeface="Segoe UI"/>
              </a:rPr>
              <a:t>                                         </a:t>
            </a:r>
            <a:r>
              <a:rPr lang="en-US" sz="3200" b="1" err="1">
                <a:solidFill>
                  <a:srgbClr val="C00000"/>
                </a:solidFill>
                <a:latin typeface="Arimo"/>
                <a:ea typeface="Calibri"/>
                <a:cs typeface="Segoe UI"/>
              </a:rPr>
              <a:t>Esneklik</a:t>
            </a:r>
            <a:r>
              <a:rPr lang="en-US" sz="3200" b="1">
                <a:solidFill>
                  <a:srgbClr val="C00000"/>
                </a:solidFill>
                <a:latin typeface="Arimo"/>
                <a:ea typeface="Calibri"/>
                <a:cs typeface="Segoe UI"/>
              </a:rPr>
              <a:t>:</a:t>
            </a:r>
            <a:r>
              <a:rPr lang="en-US" sz="2800" b="1">
                <a:latin typeface="Arimo"/>
                <a:ea typeface="Calibri"/>
                <a:cs typeface="Segoe UI"/>
              </a:rPr>
              <a:t> .pt </a:t>
            </a:r>
            <a:r>
              <a:rPr lang="en-US" sz="2800" b="1" err="1">
                <a:latin typeface="Arimo"/>
                <a:ea typeface="Calibri"/>
                <a:cs typeface="Segoe UI"/>
              </a:rPr>
              <a:t>formatıyla</a:t>
            </a:r>
            <a:r>
              <a:rPr lang="en-US" sz="2800" b="1">
                <a:latin typeface="Arimo"/>
                <a:ea typeface="Calibri"/>
                <a:cs typeface="Segoe UI"/>
              </a:rPr>
              <a:t> </a:t>
            </a:r>
            <a:r>
              <a:rPr lang="en-US" sz="2800" b="1" err="1">
                <a:latin typeface="Arimo"/>
                <a:ea typeface="Calibri"/>
                <a:cs typeface="Segoe UI"/>
              </a:rPr>
              <a:t>mobil</a:t>
            </a:r>
            <a:r>
              <a:rPr lang="en-US" sz="2800" b="1">
                <a:latin typeface="Arimo"/>
                <a:ea typeface="Calibri"/>
                <a:cs typeface="Segoe UI"/>
              </a:rPr>
              <a:t> </a:t>
            </a:r>
            <a:r>
              <a:rPr lang="en-US" sz="2800" b="1" err="1">
                <a:latin typeface="Arimo"/>
                <a:ea typeface="Calibri"/>
                <a:cs typeface="Segoe UI"/>
              </a:rPr>
              <a:t>cihazlara</a:t>
            </a:r>
            <a:r>
              <a:rPr lang="en-US" sz="2800" b="1">
                <a:latin typeface="Arimo"/>
                <a:ea typeface="Calibri"/>
                <a:cs typeface="Segoe UI"/>
              </a:rPr>
              <a:t> </a:t>
            </a:r>
            <a:r>
              <a:rPr lang="en-US" sz="2800" b="1" err="1">
                <a:latin typeface="Arimo"/>
                <a:ea typeface="Calibri"/>
                <a:cs typeface="Segoe UI"/>
              </a:rPr>
              <a:t>ve</a:t>
            </a:r>
            <a:r>
              <a:rPr lang="en-US" sz="2800" b="1">
                <a:latin typeface="Arimo"/>
                <a:ea typeface="Calibri"/>
                <a:cs typeface="Segoe UI"/>
              </a:rPr>
              <a:t> web </a:t>
            </a:r>
            <a:r>
              <a:rPr lang="en-US" sz="2800" b="1" err="1">
                <a:latin typeface="Arimo"/>
                <a:ea typeface="Calibri"/>
                <a:cs typeface="Segoe UI"/>
              </a:rPr>
              <a:t>sunucularına</a:t>
            </a:r>
            <a:r>
              <a:rPr lang="en-US" sz="2800" b="1">
                <a:latin typeface="Arimo"/>
                <a:ea typeface="Calibri"/>
                <a:cs typeface="Segoe UI"/>
              </a:rPr>
              <a:t> </a:t>
            </a:r>
            <a:r>
              <a:rPr lang="en-US" sz="2800" b="1" err="1">
                <a:latin typeface="Arimo"/>
                <a:ea typeface="Calibri"/>
                <a:cs typeface="Segoe UI"/>
              </a:rPr>
              <a:t>kolayca</a:t>
            </a:r>
            <a:r>
              <a:rPr lang="en-US" sz="2800" b="1">
                <a:latin typeface="Arimo"/>
                <a:ea typeface="Calibri"/>
                <a:cs typeface="Segoe UI"/>
              </a:rPr>
              <a:t> </a:t>
            </a:r>
            <a:r>
              <a:rPr lang="en-US" sz="2800" b="1" err="1">
                <a:latin typeface="Arimo"/>
                <a:ea typeface="Calibri"/>
                <a:cs typeface="Segoe UI"/>
              </a:rPr>
              <a:t>entegre</a:t>
            </a:r>
            <a:r>
              <a:rPr lang="en-US" sz="2800" b="1">
                <a:latin typeface="Arimo"/>
                <a:ea typeface="Calibri"/>
                <a:cs typeface="Segoe UI"/>
              </a:rPr>
              <a:t> </a:t>
            </a:r>
            <a:r>
              <a:rPr lang="en-US" sz="2800" b="1" err="1">
                <a:latin typeface="Arimo"/>
                <a:ea typeface="Calibri"/>
                <a:cs typeface="Segoe UI"/>
              </a:rPr>
              <a:t>edilir</a:t>
            </a:r>
            <a:r>
              <a:rPr lang="en-US" sz="2800" b="1">
                <a:latin typeface="Arimo"/>
                <a:ea typeface="Calibri"/>
                <a:cs typeface="Segoe UI"/>
              </a:rPr>
              <a:t>, best.pt </a:t>
            </a:r>
            <a:r>
              <a:rPr lang="en-US" sz="2800" b="1" err="1">
                <a:latin typeface="Arimo"/>
                <a:ea typeface="Calibri"/>
                <a:cs typeface="Segoe UI"/>
              </a:rPr>
              <a:t>en</a:t>
            </a:r>
            <a:r>
              <a:rPr lang="en-US" sz="2800" b="1">
                <a:latin typeface="Arimo"/>
                <a:ea typeface="Calibri"/>
                <a:cs typeface="Segoe UI"/>
              </a:rPr>
              <a:t> iyi   </a:t>
            </a:r>
            <a:r>
              <a:rPr lang="en-US" sz="2800" b="1" err="1">
                <a:latin typeface="Arimo"/>
                <a:ea typeface="Calibri"/>
                <a:cs typeface="Segoe UI"/>
              </a:rPr>
              <a:t>modeldir</a:t>
            </a:r>
            <a:r>
              <a:rPr lang="en-US" sz="2800" b="1">
                <a:latin typeface="Arimo"/>
                <a:ea typeface="Calibri"/>
                <a:cs typeface="Segoe UI"/>
              </a:rPr>
              <a:t>.</a:t>
            </a:r>
          </a:p>
          <a:p>
            <a:pPr algn="l"/>
            <a:endParaRPr lang="tr-TR" sz="2800">
              <a:latin typeface="Arimo"/>
              <a:ea typeface="Calibri"/>
              <a:cs typeface="Calibri"/>
            </a:endParaRPr>
          </a:p>
        </p:txBody>
      </p:sp>
      <p:pic>
        <p:nvPicPr>
          <p:cNvPr id="7" name="Resim 6" descr="metin, ekran görüntüsü, yazı tip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C28E1C89-2A46-F5A3-12E4-6119A6DD5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0635" y="4716677"/>
            <a:ext cx="5199107" cy="4076701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84C8137A-919C-4088-B13E-6C5660D55617}"/>
              </a:ext>
            </a:extLst>
          </p:cNvPr>
          <p:cNvSpPr txBox="1"/>
          <p:nvPr/>
        </p:nvSpPr>
        <p:spPr>
          <a:xfrm>
            <a:off x="4154" y="3193491"/>
            <a:ext cx="188697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b="1">
                <a:solidFill>
                  <a:schemeClr val="tx1">
                    <a:lumMod val="49000"/>
                    <a:lumOff val="51000"/>
                  </a:schemeClr>
                </a:solidFill>
                <a:latin typeface="Arimo Bold"/>
                <a:ea typeface="+mn-lt"/>
                <a:cs typeface="+mn-lt"/>
              </a:rPr>
              <a:t>(YOLOv8</a:t>
            </a:r>
            <a:r>
              <a:rPr lang="tr-TR">
                <a:solidFill>
                  <a:schemeClr val="tx1">
                    <a:lumMod val="49000"/>
                    <a:lumOff val="51000"/>
                  </a:schemeClr>
                </a:solidFill>
                <a:latin typeface="Arimo Bold"/>
                <a:ea typeface="+mn-lt"/>
                <a:cs typeface="+mn-lt"/>
              </a:rPr>
              <a:t> </a:t>
            </a:r>
            <a:r>
              <a:rPr lang="tr-TR" b="1">
                <a:solidFill>
                  <a:schemeClr val="tx1">
                    <a:lumMod val="49000"/>
                    <a:lumOff val="51000"/>
                  </a:schemeClr>
                </a:solidFill>
                <a:latin typeface="Arimo Bold"/>
                <a:ea typeface="+mn-lt"/>
                <a:cs typeface="+mn-lt"/>
              </a:rPr>
              <a:t>ailesi, farklı boyutlarda modeller içerir</a:t>
            </a:r>
            <a:r>
              <a:rPr lang="tr-TR">
                <a:solidFill>
                  <a:schemeClr val="tx1">
                    <a:lumMod val="49000"/>
                    <a:lumOff val="51000"/>
                  </a:schemeClr>
                </a:solidFill>
                <a:latin typeface="Arimo Bold"/>
                <a:ea typeface="+mn-lt"/>
                <a:cs typeface="+mn-lt"/>
              </a:rPr>
              <a:t>: </a:t>
            </a:r>
            <a:r>
              <a:rPr lang="tr-TR" b="1">
                <a:solidFill>
                  <a:schemeClr val="tx1">
                    <a:lumMod val="49000"/>
                    <a:lumOff val="51000"/>
                  </a:schemeClr>
                </a:solidFill>
                <a:latin typeface="Arimo Bold"/>
                <a:ea typeface="+mn-lt"/>
                <a:cs typeface="+mn-lt"/>
              </a:rPr>
              <a:t>YOLOv8 ailesi, farklı boyutlarda modeller içerir: YOLOv8n (nano), YOLOv8s (</a:t>
            </a:r>
            <a:r>
              <a:rPr lang="tr-TR" b="1" err="1">
                <a:solidFill>
                  <a:schemeClr val="tx1">
                    <a:lumMod val="49000"/>
                    <a:lumOff val="51000"/>
                  </a:schemeClr>
                </a:solidFill>
                <a:latin typeface="Arimo Bold"/>
                <a:ea typeface="+mn-lt"/>
                <a:cs typeface="+mn-lt"/>
              </a:rPr>
              <a:t>small</a:t>
            </a:r>
            <a:r>
              <a:rPr lang="tr-TR" b="1">
                <a:solidFill>
                  <a:schemeClr val="tx1">
                    <a:lumMod val="49000"/>
                    <a:lumOff val="51000"/>
                  </a:schemeClr>
                </a:solidFill>
                <a:latin typeface="Arimo Bold"/>
                <a:ea typeface="+mn-lt"/>
                <a:cs typeface="+mn-lt"/>
              </a:rPr>
              <a:t>), YOLOv8m (</a:t>
            </a:r>
            <a:r>
              <a:rPr lang="tr-TR" b="1" err="1">
                <a:solidFill>
                  <a:schemeClr val="tx1">
                    <a:lumMod val="49000"/>
                    <a:lumOff val="51000"/>
                  </a:schemeClr>
                </a:solidFill>
                <a:latin typeface="Arimo Bold"/>
                <a:ea typeface="+mn-lt"/>
                <a:cs typeface="+mn-lt"/>
              </a:rPr>
              <a:t>medium</a:t>
            </a:r>
            <a:r>
              <a:rPr lang="tr-TR" b="1">
                <a:solidFill>
                  <a:schemeClr val="tx1">
                    <a:lumMod val="49000"/>
                    <a:lumOff val="51000"/>
                  </a:schemeClr>
                </a:solidFill>
                <a:latin typeface="Arimo Bold"/>
                <a:ea typeface="+mn-lt"/>
                <a:cs typeface="+mn-lt"/>
              </a:rPr>
              <a:t>), YOLOv8l (</a:t>
            </a:r>
            <a:r>
              <a:rPr lang="tr-TR" b="1" err="1">
                <a:solidFill>
                  <a:schemeClr val="tx1">
                    <a:lumMod val="49000"/>
                    <a:lumOff val="51000"/>
                  </a:schemeClr>
                </a:solidFill>
                <a:latin typeface="Arimo Bold"/>
                <a:ea typeface="+mn-lt"/>
                <a:cs typeface="+mn-lt"/>
              </a:rPr>
              <a:t>large</a:t>
            </a:r>
            <a:r>
              <a:rPr lang="tr-TR" b="1">
                <a:solidFill>
                  <a:schemeClr val="tx1">
                    <a:lumMod val="49000"/>
                    <a:lumOff val="51000"/>
                  </a:schemeClr>
                </a:solidFill>
                <a:latin typeface="Arimo Bold"/>
                <a:ea typeface="+mn-lt"/>
                <a:cs typeface="+mn-lt"/>
              </a:rPr>
              <a:t>), YOLOv8x (</a:t>
            </a:r>
            <a:r>
              <a:rPr lang="tr-TR" b="1" err="1">
                <a:solidFill>
                  <a:schemeClr val="tx1">
                    <a:lumMod val="49000"/>
                    <a:lumOff val="51000"/>
                  </a:schemeClr>
                </a:solidFill>
                <a:latin typeface="Arimo Bold"/>
                <a:ea typeface="+mn-lt"/>
                <a:cs typeface="+mn-lt"/>
              </a:rPr>
              <a:t>extra</a:t>
            </a:r>
            <a:r>
              <a:rPr lang="tr-TR" b="1">
                <a:solidFill>
                  <a:schemeClr val="tx1">
                    <a:lumMod val="49000"/>
                    <a:lumOff val="51000"/>
                  </a:schemeClr>
                </a:solidFill>
                <a:latin typeface="Arimo Bold"/>
                <a:ea typeface="+mn-lt"/>
                <a:cs typeface="+mn-lt"/>
              </a:rPr>
              <a:t> large))</a:t>
            </a:r>
            <a:endParaRPr lang="tr-TR">
              <a:solidFill>
                <a:schemeClr val="tx1">
                  <a:lumMod val="49000"/>
                  <a:lumOff val="51000"/>
                </a:schemeClr>
              </a:solidFill>
              <a:latin typeface="Arimo Bold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8865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2365" y="522171"/>
            <a:ext cx="16639856" cy="11704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br>
              <a:rPr lang="en-US" sz="2800" b="1" spc="-49">
                <a:ea typeface="+mn-lt"/>
                <a:cs typeface="+mn-lt"/>
              </a:rPr>
            </a:br>
            <a:br>
              <a:rPr lang="en-US" sz="2800" b="1" spc="-49">
                <a:ea typeface="+mn-lt"/>
                <a:cs typeface="+mn-lt"/>
              </a:rPr>
            </a:br>
            <a:r>
              <a:rPr lang="en-US" sz="3200" b="1" spc="-49">
                <a:ea typeface="+mn-lt"/>
                <a:cs typeface="+mn-lt"/>
              </a:rPr>
              <a:t>Optik </a:t>
            </a:r>
            <a:r>
              <a:rPr lang="en-US" sz="3200" b="1" spc="-49" err="1">
                <a:ea typeface="+mn-lt"/>
                <a:cs typeface="+mn-lt"/>
              </a:rPr>
              <a:t>Karakter</a:t>
            </a:r>
            <a:r>
              <a:rPr lang="en-US" sz="3200" b="1" spc="-49">
                <a:ea typeface="+mn-lt"/>
                <a:cs typeface="+mn-lt"/>
              </a:rPr>
              <a:t> </a:t>
            </a:r>
            <a:r>
              <a:rPr lang="en-US" sz="3200" b="1" spc="-49" err="1">
                <a:ea typeface="+mn-lt"/>
                <a:cs typeface="+mn-lt"/>
              </a:rPr>
              <a:t>Tanıma</a:t>
            </a:r>
            <a:r>
              <a:rPr lang="en-US" sz="3200" b="1" spc="-49">
                <a:ea typeface="+mn-lt"/>
                <a:cs typeface="+mn-lt"/>
              </a:rPr>
              <a:t> (OCR), </a:t>
            </a:r>
            <a:r>
              <a:rPr lang="en-US" sz="3200" b="1" spc="-49" err="1">
                <a:ea typeface="+mn-lt"/>
                <a:cs typeface="+mn-lt"/>
              </a:rPr>
              <a:t>metin</a:t>
            </a:r>
            <a:r>
              <a:rPr lang="en-US" sz="3200" b="1" spc="-49">
                <a:ea typeface="+mn-lt"/>
                <a:cs typeface="+mn-lt"/>
              </a:rPr>
              <a:t> </a:t>
            </a:r>
            <a:r>
              <a:rPr lang="en-US" sz="3200" b="1" spc="-49" err="1">
                <a:ea typeface="+mn-lt"/>
                <a:cs typeface="+mn-lt"/>
              </a:rPr>
              <a:t>içeren</a:t>
            </a:r>
            <a:r>
              <a:rPr lang="en-US" sz="3200" b="1" spc="-49">
                <a:ea typeface="+mn-lt"/>
                <a:cs typeface="+mn-lt"/>
              </a:rPr>
              <a:t> </a:t>
            </a:r>
            <a:r>
              <a:rPr lang="en-US" sz="3200" b="1" spc="-49" err="1">
                <a:ea typeface="+mn-lt"/>
                <a:cs typeface="+mn-lt"/>
              </a:rPr>
              <a:t>görüntüleri</a:t>
            </a:r>
            <a:r>
              <a:rPr lang="en-US" sz="3200" b="1" spc="-49">
                <a:ea typeface="+mn-lt"/>
                <a:cs typeface="+mn-lt"/>
              </a:rPr>
              <a:t> </a:t>
            </a:r>
            <a:r>
              <a:rPr lang="en-US" sz="3200" b="1" spc="-49" err="1">
                <a:ea typeface="+mn-lt"/>
                <a:cs typeface="+mn-lt"/>
              </a:rPr>
              <a:t>makine</a:t>
            </a:r>
            <a:r>
              <a:rPr lang="en-US" sz="3200" b="1" spc="-49">
                <a:ea typeface="+mn-lt"/>
                <a:cs typeface="+mn-lt"/>
              </a:rPr>
              <a:t> </a:t>
            </a:r>
            <a:r>
              <a:rPr lang="en-US" sz="3200" b="1" spc="-49" err="1">
                <a:ea typeface="+mn-lt"/>
                <a:cs typeface="+mn-lt"/>
              </a:rPr>
              <a:t>tarafından</a:t>
            </a:r>
            <a:r>
              <a:rPr lang="en-US" sz="3200" b="1" spc="-49">
                <a:ea typeface="+mn-lt"/>
                <a:cs typeface="+mn-lt"/>
              </a:rPr>
              <a:t> </a:t>
            </a:r>
            <a:r>
              <a:rPr lang="en-US" sz="3200" b="1" spc="-49" err="1">
                <a:ea typeface="+mn-lt"/>
                <a:cs typeface="+mn-lt"/>
              </a:rPr>
              <a:t>okunabilir</a:t>
            </a:r>
            <a:r>
              <a:rPr lang="en-US" sz="3200" b="1" spc="-49">
                <a:ea typeface="+mn-lt"/>
                <a:cs typeface="+mn-lt"/>
              </a:rPr>
              <a:t> </a:t>
            </a:r>
            <a:r>
              <a:rPr lang="en-US" sz="3200" b="1" spc="-49" err="1">
                <a:ea typeface="+mn-lt"/>
                <a:cs typeface="+mn-lt"/>
              </a:rPr>
              <a:t>metne</a:t>
            </a:r>
            <a:r>
              <a:rPr lang="en-US" sz="3200" b="1" spc="-49">
                <a:ea typeface="+mn-lt"/>
                <a:cs typeface="+mn-lt"/>
              </a:rPr>
              <a:t> </a:t>
            </a:r>
            <a:r>
              <a:rPr lang="en-US" sz="3200" b="1" spc="-49" err="1">
                <a:ea typeface="+mn-lt"/>
                <a:cs typeface="+mn-lt"/>
              </a:rPr>
              <a:t>dönüştüren</a:t>
            </a:r>
            <a:r>
              <a:rPr lang="en-US" sz="3200" b="1" spc="-49">
                <a:ea typeface="+mn-lt"/>
                <a:cs typeface="+mn-lt"/>
              </a:rPr>
              <a:t> </a:t>
            </a:r>
            <a:r>
              <a:rPr lang="en-US" sz="3200" b="1" spc="-49" err="1">
                <a:ea typeface="+mn-lt"/>
                <a:cs typeface="+mn-lt"/>
              </a:rPr>
              <a:t>bir</a:t>
            </a:r>
            <a:r>
              <a:rPr lang="en-US" sz="3200" b="1" spc="-49">
                <a:ea typeface="+mn-lt"/>
                <a:cs typeface="+mn-lt"/>
              </a:rPr>
              <a:t> </a:t>
            </a:r>
            <a:r>
              <a:rPr lang="en-US" sz="3200" b="1" spc="-49" err="1">
                <a:ea typeface="+mn-lt"/>
                <a:cs typeface="+mn-lt"/>
              </a:rPr>
              <a:t>tekniktir</a:t>
            </a:r>
            <a:r>
              <a:rPr lang="en-US" sz="3200" b="1" spc="-49">
                <a:ea typeface="+mn-lt"/>
                <a:cs typeface="+mn-lt"/>
              </a:rPr>
              <a:t>. Bu </a:t>
            </a:r>
            <a:r>
              <a:rPr lang="en-US" sz="3200" b="1" spc="-49" err="1">
                <a:ea typeface="+mn-lt"/>
                <a:cs typeface="+mn-lt"/>
              </a:rPr>
              <a:t>projede</a:t>
            </a:r>
            <a:r>
              <a:rPr lang="en-US" sz="3200" b="1" spc="-49">
                <a:ea typeface="+mn-lt"/>
                <a:cs typeface="+mn-lt"/>
              </a:rPr>
              <a:t> OCR, </a:t>
            </a:r>
            <a:r>
              <a:rPr lang="en-US" sz="3200" b="1" spc="-49" err="1">
                <a:ea typeface="+mn-lt"/>
                <a:cs typeface="+mn-lt"/>
              </a:rPr>
              <a:t>plaka</a:t>
            </a:r>
            <a:r>
              <a:rPr lang="en-US" sz="3200" b="1" spc="-49">
                <a:ea typeface="+mn-lt"/>
                <a:cs typeface="+mn-lt"/>
              </a:rPr>
              <a:t> </a:t>
            </a:r>
            <a:r>
              <a:rPr lang="en-US" sz="3200" b="1" spc="-49" err="1">
                <a:ea typeface="+mn-lt"/>
                <a:cs typeface="+mn-lt"/>
              </a:rPr>
              <a:t>tespitinden</a:t>
            </a:r>
            <a:r>
              <a:rPr lang="en-US" sz="3200" b="1" spc="-49">
                <a:ea typeface="+mn-lt"/>
                <a:cs typeface="+mn-lt"/>
              </a:rPr>
              <a:t> </a:t>
            </a:r>
            <a:r>
              <a:rPr lang="en-US" sz="3200" b="1" spc="-49" err="1">
                <a:ea typeface="+mn-lt"/>
                <a:cs typeface="+mn-lt"/>
              </a:rPr>
              <a:t>sonra</a:t>
            </a:r>
            <a:r>
              <a:rPr lang="en-US" sz="3200" b="1" spc="-49">
                <a:ea typeface="+mn-lt"/>
                <a:cs typeface="+mn-lt"/>
              </a:rPr>
              <a:t> </a:t>
            </a:r>
            <a:r>
              <a:rPr lang="en-US" sz="3200" b="1" spc="-49" err="1">
                <a:ea typeface="+mn-lt"/>
                <a:cs typeface="+mn-lt"/>
              </a:rPr>
              <a:t>karakterleri</a:t>
            </a:r>
            <a:r>
              <a:rPr lang="en-US" sz="3200" b="1" spc="-49">
                <a:ea typeface="+mn-lt"/>
                <a:cs typeface="+mn-lt"/>
              </a:rPr>
              <a:t> </a:t>
            </a:r>
            <a:r>
              <a:rPr lang="en-US" sz="3200" b="1" spc="-49" err="1">
                <a:ea typeface="+mn-lt"/>
                <a:cs typeface="+mn-lt"/>
              </a:rPr>
              <a:t>tanımak</a:t>
            </a:r>
            <a:r>
              <a:rPr lang="en-US" sz="3200" b="1" spc="-49">
                <a:ea typeface="+mn-lt"/>
                <a:cs typeface="+mn-lt"/>
              </a:rPr>
              <a:t> </a:t>
            </a:r>
            <a:r>
              <a:rPr lang="en-US" sz="3200" b="1" spc="-49" err="1">
                <a:ea typeface="+mn-lt"/>
                <a:cs typeface="+mn-lt"/>
              </a:rPr>
              <a:t>için</a:t>
            </a:r>
            <a:r>
              <a:rPr lang="en-US" sz="3200" b="1" spc="-49">
                <a:ea typeface="+mn-lt"/>
                <a:cs typeface="+mn-lt"/>
              </a:rPr>
              <a:t> </a:t>
            </a:r>
            <a:r>
              <a:rPr lang="en-US" sz="3200" b="1" spc="-49" err="1">
                <a:ea typeface="+mn-lt"/>
                <a:cs typeface="+mn-lt"/>
              </a:rPr>
              <a:t>kullanılmıştır.OCR</a:t>
            </a:r>
            <a:r>
              <a:rPr lang="en-US" sz="3200" b="1" spc="-49">
                <a:ea typeface="+mn-lt"/>
                <a:cs typeface="+mn-lt"/>
              </a:rPr>
              <a:t> </a:t>
            </a:r>
            <a:r>
              <a:rPr lang="en-US" sz="3200" b="1" spc="-49" err="1">
                <a:ea typeface="+mn-lt"/>
                <a:cs typeface="+mn-lt"/>
              </a:rPr>
              <a:t>performansı</a:t>
            </a:r>
            <a:r>
              <a:rPr lang="en-US" sz="3200" b="1" spc="-49">
                <a:ea typeface="+mn-lt"/>
                <a:cs typeface="+mn-lt"/>
              </a:rPr>
              <a:t>, </a:t>
            </a:r>
            <a:r>
              <a:rPr lang="en-US" sz="3200" b="1" spc="-49" err="1">
                <a:ea typeface="+mn-lt"/>
                <a:cs typeface="+mn-lt"/>
              </a:rPr>
              <a:t>tespit</a:t>
            </a:r>
            <a:r>
              <a:rPr lang="en-US" sz="3200" b="1" spc="-49">
                <a:ea typeface="+mn-lt"/>
                <a:cs typeface="+mn-lt"/>
              </a:rPr>
              <a:t> </a:t>
            </a:r>
            <a:r>
              <a:rPr lang="en-US" sz="3200" b="1" spc="-49" err="1">
                <a:ea typeface="+mn-lt"/>
                <a:cs typeface="+mn-lt"/>
              </a:rPr>
              <a:t>edilen</a:t>
            </a:r>
            <a:r>
              <a:rPr lang="en-US" sz="3200" b="1" spc="-49">
                <a:ea typeface="+mn-lt"/>
                <a:cs typeface="+mn-lt"/>
              </a:rPr>
              <a:t> </a:t>
            </a:r>
            <a:r>
              <a:rPr lang="en-US" sz="3200" b="1" spc="-49" err="1">
                <a:ea typeface="+mn-lt"/>
                <a:cs typeface="+mn-lt"/>
              </a:rPr>
              <a:t>ve</a:t>
            </a:r>
            <a:r>
              <a:rPr lang="en-US" sz="3200" b="1" spc="-49">
                <a:ea typeface="+mn-lt"/>
                <a:cs typeface="+mn-lt"/>
              </a:rPr>
              <a:t> </a:t>
            </a:r>
            <a:r>
              <a:rPr lang="en-US" sz="3200" b="1" spc="-49" err="1">
                <a:ea typeface="+mn-lt"/>
                <a:cs typeface="+mn-lt"/>
              </a:rPr>
              <a:t>kırpılan</a:t>
            </a:r>
            <a:r>
              <a:rPr lang="en-US" sz="3200" b="1" spc="-49">
                <a:ea typeface="+mn-lt"/>
                <a:cs typeface="+mn-lt"/>
              </a:rPr>
              <a:t> </a:t>
            </a:r>
            <a:r>
              <a:rPr lang="en-US" sz="3200" b="1" spc="-49" err="1">
                <a:ea typeface="+mn-lt"/>
                <a:cs typeface="+mn-lt"/>
              </a:rPr>
              <a:t>plaka</a:t>
            </a:r>
            <a:r>
              <a:rPr lang="en-US" sz="3200" b="1" spc="-49">
                <a:ea typeface="+mn-lt"/>
                <a:cs typeface="+mn-lt"/>
              </a:rPr>
              <a:t> </a:t>
            </a:r>
            <a:r>
              <a:rPr lang="en-US" sz="3200" b="1" spc="-49" err="1">
                <a:ea typeface="+mn-lt"/>
                <a:cs typeface="+mn-lt"/>
              </a:rPr>
              <a:t>bölgesinin</a:t>
            </a:r>
            <a:r>
              <a:rPr lang="en-US" sz="3200" b="1" spc="-49">
                <a:ea typeface="+mn-lt"/>
                <a:cs typeface="+mn-lt"/>
              </a:rPr>
              <a:t> </a:t>
            </a:r>
            <a:r>
              <a:rPr lang="en-US" sz="3200" b="1" spc="-49" err="1">
                <a:ea typeface="+mn-lt"/>
                <a:cs typeface="+mn-lt"/>
              </a:rPr>
              <a:t>kalitesine</a:t>
            </a:r>
            <a:r>
              <a:rPr lang="en-US" sz="3200" b="1" spc="-49">
                <a:ea typeface="+mn-lt"/>
                <a:cs typeface="+mn-lt"/>
              </a:rPr>
              <a:t> </a:t>
            </a:r>
            <a:r>
              <a:rPr lang="en-US" sz="3200" b="1" spc="-49" err="1">
                <a:ea typeface="+mn-lt"/>
                <a:cs typeface="+mn-lt"/>
              </a:rPr>
              <a:t>büyük</a:t>
            </a:r>
            <a:r>
              <a:rPr lang="en-US" sz="3200" b="1" spc="-49">
                <a:ea typeface="+mn-lt"/>
                <a:cs typeface="+mn-lt"/>
              </a:rPr>
              <a:t> </a:t>
            </a:r>
            <a:r>
              <a:rPr lang="en-US" sz="3200" b="1" spc="-49" err="1">
                <a:ea typeface="+mn-lt"/>
                <a:cs typeface="+mn-lt"/>
              </a:rPr>
              <a:t>ölçüde</a:t>
            </a:r>
            <a:r>
              <a:rPr lang="en-US" sz="3200" b="1" spc="-49">
                <a:ea typeface="+mn-lt"/>
                <a:cs typeface="+mn-lt"/>
              </a:rPr>
              <a:t> </a:t>
            </a:r>
            <a:r>
              <a:rPr lang="en-US" sz="3200" b="1" spc="-49" err="1">
                <a:ea typeface="+mn-lt"/>
                <a:cs typeface="+mn-lt"/>
              </a:rPr>
              <a:t>bağlıdır</a:t>
            </a:r>
            <a:r>
              <a:rPr lang="en-US" sz="3200" b="1" spc="-49">
                <a:ea typeface="+mn-lt"/>
                <a:cs typeface="+mn-lt"/>
              </a:rPr>
              <a:t>. </a:t>
            </a:r>
            <a:r>
              <a:rPr lang="en-US" sz="3200" b="1" spc="-49" err="1">
                <a:ea typeface="+mn-lt"/>
                <a:cs typeface="+mn-lt"/>
              </a:rPr>
              <a:t>Eşikleme</a:t>
            </a:r>
            <a:r>
              <a:rPr lang="en-US" sz="3200" b="1" spc="-49">
                <a:ea typeface="+mn-lt"/>
                <a:cs typeface="+mn-lt"/>
              </a:rPr>
              <a:t> </a:t>
            </a:r>
            <a:r>
              <a:rPr lang="en-US" sz="3200" b="1" spc="-49" err="1">
                <a:ea typeface="+mn-lt"/>
                <a:cs typeface="+mn-lt"/>
              </a:rPr>
              <a:t>ve</a:t>
            </a:r>
            <a:r>
              <a:rPr lang="en-US" sz="3200" b="1" spc="-49">
                <a:ea typeface="+mn-lt"/>
                <a:cs typeface="+mn-lt"/>
              </a:rPr>
              <a:t> </a:t>
            </a:r>
            <a:r>
              <a:rPr lang="en-US" sz="3200" b="1" spc="-49" err="1">
                <a:ea typeface="+mn-lt"/>
                <a:cs typeface="+mn-lt"/>
              </a:rPr>
              <a:t>kontrast</a:t>
            </a:r>
            <a:r>
              <a:rPr lang="en-US" sz="3200" b="1" spc="-49">
                <a:ea typeface="+mn-lt"/>
                <a:cs typeface="+mn-lt"/>
              </a:rPr>
              <a:t> </a:t>
            </a:r>
            <a:r>
              <a:rPr lang="en-US" sz="3200" b="1" spc="-49" err="1">
                <a:ea typeface="+mn-lt"/>
                <a:cs typeface="+mn-lt"/>
              </a:rPr>
              <a:t>artırma</a:t>
            </a:r>
            <a:r>
              <a:rPr lang="en-US" sz="3200" b="1" spc="-49">
                <a:ea typeface="+mn-lt"/>
                <a:cs typeface="+mn-lt"/>
              </a:rPr>
              <a:t> </a:t>
            </a:r>
            <a:r>
              <a:rPr lang="en-US" sz="3200" b="1" spc="-49" err="1">
                <a:ea typeface="+mn-lt"/>
                <a:cs typeface="+mn-lt"/>
              </a:rPr>
              <a:t>gibi</a:t>
            </a:r>
            <a:r>
              <a:rPr lang="en-US" sz="3200" b="1" spc="-49">
                <a:ea typeface="+mn-lt"/>
                <a:cs typeface="+mn-lt"/>
              </a:rPr>
              <a:t> </a:t>
            </a:r>
            <a:r>
              <a:rPr lang="en-US" sz="3200" b="1" spc="-49" err="1">
                <a:ea typeface="+mn-lt"/>
                <a:cs typeface="+mn-lt"/>
              </a:rPr>
              <a:t>ön</a:t>
            </a:r>
            <a:r>
              <a:rPr lang="en-US" sz="3200" b="1" spc="-49">
                <a:ea typeface="+mn-lt"/>
                <a:cs typeface="+mn-lt"/>
              </a:rPr>
              <a:t> </a:t>
            </a:r>
            <a:r>
              <a:rPr lang="en-US" sz="3200" b="1" spc="-49" err="1">
                <a:ea typeface="+mn-lt"/>
                <a:cs typeface="+mn-lt"/>
              </a:rPr>
              <a:t>işleme</a:t>
            </a:r>
            <a:r>
              <a:rPr lang="en-US" sz="3200" b="1" spc="-49">
                <a:ea typeface="+mn-lt"/>
                <a:cs typeface="+mn-lt"/>
              </a:rPr>
              <a:t> </a:t>
            </a:r>
            <a:r>
              <a:rPr lang="en-US" sz="3200" b="1" spc="-49" err="1">
                <a:ea typeface="+mn-lt"/>
                <a:cs typeface="+mn-lt"/>
              </a:rPr>
              <a:t>adımları</a:t>
            </a:r>
            <a:r>
              <a:rPr lang="en-US" sz="3200" b="1" spc="-49">
                <a:ea typeface="+mn-lt"/>
                <a:cs typeface="+mn-lt"/>
              </a:rPr>
              <a:t>, OCR </a:t>
            </a:r>
            <a:r>
              <a:rPr lang="en-US" sz="3200" b="1" spc="-49" err="1">
                <a:ea typeface="+mn-lt"/>
                <a:cs typeface="+mn-lt"/>
              </a:rPr>
              <a:t>doğruluğunu</a:t>
            </a:r>
            <a:r>
              <a:rPr lang="en-US" sz="3200" b="1" spc="-49">
                <a:ea typeface="+mn-lt"/>
                <a:cs typeface="+mn-lt"/>
              </a:rPr>
              <a:t> </a:t>
            </a:r>
            <a:r>
              <a:rPr lang="en-US" sz="3200" b="1" spc="-49" err="1">
                <a:ea typeface="+mn-lt"/>
                <a:cs typeface="+mn-lt"/>
              </a:rPr>
              <a:t>önemli</a:t>
            </a:r>
            <a:r>
              <a:rPr lang="en-US" sz="3200" b="1" spc="-49">
                <a:ea typeface="+mn-lt"/>
                <a:cs typeface="+mn-lt"/>
              </a:rPr>
              <a:t> </a:t>
            </a:r>
            <a:r>
              <a:rPr lang="en-US" sz="3200" b="1" spc="-49" err="1">
                <a:ea typeface="+mn-lt"/>
                <a:cs typeface="+mn-lt"/>
              </a:rPr>
              <a:t>ölçüde</a:t>
            </a:r>
            <a:r>
              <a:rPr lang="en-US" sz="3200" b="1" spc="-49">
                <a:ea typeface="+mn-lt"/>
                <a:cs typeface="+mn-lt"/>
              </a:rPr>
              <a:t> </a:t>
            </a:r>
            <a:r>
              <a:rPr lang="en-US" sz="3200" b="1" spc="-49" err="1">
                <a:ea typeface="+mn-lt"/>
                <a:cs typeface="+mn-lt"/>
              </a:rPr>
              <a:t>artırmaktadır</a:t>
            </a:r>
            <a:r>
              <a:rPr lang="en-US" sz="3200" b="1" spc="-49">
                <a:ea typeface="+mn-lt"/>
                <a:cs typeface="+mn-lt"/>
              </a:rPr>
              <a:t>.</a:t>
            </a:r>
            <a:br>
              <a:rPr lang="en-US"/>
            </a:br>
            <a:endParaRPr lang="en-US" sz="3200" b="1" spc="-49">
              <a:ea typeface="+mn-lt"/>
              <a:cs typeface="+mn-lt"/>
            </a:endParaRP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3200" b="1" spc="-49">
                <a:ea typeface="+mn-lt"/>
                <a:cs typeface="+mn-lt"/>
              </a:rPr>
              <a:t>"OpenCV </a:t>
            </a:r>
            <a:r>
              <a:rPr lang="en-US" sz="3200" b="1" spc="-49" err="1">
                <a:ea typeface="+mn-lt"/>
                <a:cs typeface="+mn-lt"/>
              </a:rPr>
              <a:t>plakanın</a:t>
            </a:r>
            <a:r>
              <a:rPr lang="en-US" sz="3200" b="1" spc="-49">
                <a:ea typeface="+mn-lt"/>
                <a:cs typeface="+mn-lt"/>
              </a:rPr>
              <a:t> </a:t>
            </a:r>
            <a:r>
              <a:rPr lang="en-US" sz="3200" b="1" spc="-49" err="1">
                <a:ea typeface="+mn-lt"/>
                <a:cs typeface="+mn-lt"/>
              </a:rPr>
              <a:t>görünürlüğünü</a:t>
            </a:r>
            <a:r>
              <a:rPr lang="en-US" sz="3200" b="1" spc="-49">
                <a:ea typeface="+mn-lt"/>
                <a:cs typeface="+mn-lt"/>
              </a:rPr>
              <a:t>,</a:t>
            </a:r>
            <a:endParaRPr lang="en-US" sz="3200" b="1">
              <a:ea typeface="+mn-lt"/>
              <a:cs typeface="+mn-lt"/>
            </a:endParaRP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3200" b="1" spc="-49">
                <a:ea typeface="+mn-lt"/>
                <a:cs typeface="+mn-lt"/>
              </a:rPr>
              <a:t> </a:t>
            </a:r>
            <a:r>
              <a:rPr lang="en-US" sz="3200" b="1" spc="-49" err="1">
                <a:ea typeface="+mn-lt"/>
                <a:cs typeface="+mn-lt"/>
              </a:rPr>
              <a:t>EasyOCR</a:t>
            </a:r>
            <a:r>
              <a:rPr lang="en-US" sz="3200" b="1" spc="-49">
                <a:ea typeface="+mn-lt"/>
                <a:cs typeface="+mn-lt"/>
              </a:rPr>
              <a:t> </a:t>
            </a:r>
            <a:r>
              <a:rPr lang="en-US" sz="3200" b="1" spc="-49" err="1">
                <a:ea typeface="+mn-lt"/>
                <a:cs typeface="+mn-lt"/>
              </a:rPr>
              <a:t>okunabilirliğini</a:t>
            </a:r>
            <a:r>
              <a:rPr lang="en-US" sz="3200" b="1" spc="-49">
                <a:ea typeface="+mn-lt"/>
                <a:cs typeface="+mn-lt"/>
              </a:rPr>
              <a:t>, Regex </a:t>
            </a:r>
            <a:r>
              <a:rPr lang="en-US" sz="3200" b="1" spc="-49" err="1">
                <a:ea typeface="+mn-lt"/>
                <a:cs typeface="+mn-lt"/>
              </a:rPr>
              <a:t>ise</a:t>
            </a:r>
            <a:r>
              <a:rPr lang="en-US" sz="3200" b="1" spc="-49">
                <a:ea typeface="+mn-lt"/>
                <a:cs typeface="+mn-lt"/>
              </a:rPr>
              <a:t> </a:t>
            </a:r>
            <a:r>
              <a:rPr lang="en-US" sz="3200" b="1" spc="-49" err="1">
                <a:ea typeface="+mn-lt"/>
                <a:cs typeface="+mn-lt"/>
              </a:rPr>
              <a:t>doğruluğunu</a:t>
            </a:r>
            <a:r>
              <a:rPr lang="en-US" sz="3200" b="1" spc="-49">
                <a:ea typeface="+mn-lt"/>
                <a:cs typeface="+mn-lt"/>
              </a:rPr>
              <a:t> </a:t>
            </a:r>
            <a:endParaRPr lang="en-US" sz="3200" b="1">
              <a:ea typeface="+mn-lt"/>
              <a:cs typeface="+mn-lt"/>
            </a:endParaRP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3200" b="1" spc="-49" err="1">
                <a:ea typeface="+mn-lt"/>
                <a:cs typeface="+mn-lt"/>
              </a:rPr>
              <a:t>garanti</a:t>
            </a:r>
            <a:r>
              <a:rPr lang="en-US" sz="3200" b="1" spc="-49">
                <a:ea typeface="+mn-lt"/>
                <a:cs typeface="+mn-lt"/>
              </a:rPr>
              <a:t> </a:t>
            </a:r>
            <a:r>
              <a:rPr lang="en-US" sz="3200" b="1" spc="-49" err="1">
                <a:ea typeface="+mn-lt"/>
                <a:cs typeface="+mn-lt"/>
              </a:rPr>
              <a:t>altına</a:t>
            </a:r>
            <a:r>
              <a:rPr lang="en-US" sz="3200" b="1" spc="-49">
                <a:ea typeface="+mn-lt"/>
                <a:cs typeface="+mn-lt"/>
              </a:rPr>
              <a:t> </a:t>
            </a:r>
            <a:r>
              <a:rPr lang="en-US" sz="3200" b="1" spc="-49" err="1">
                <a:ea typeface="+mn-lt"/>
                <a:cs typeface="+mn-lt"/>
              </a:rPr>
              <a:t>alır</a:t>
            </a:r>
            <a:r>
              <a:rPr lang="en-US" sz="3200" b="1" spc="-49">
                <a:ea typeface="+mn-lt"/>
                <a:cs typeface="+mn-lt"/>
              </a:rPr>
              <a:t>."</a:t>
            </a:r>
            <a:endParaRPr lang="en-US" sz="3200" b="1">
              <a:ea typeface="+mn-lt"/>
              <a:cs typeface="+mn-lt"/>
            </a:endParaRPr>
          </a:p>
          <a:p>
            <a:endParaRPr lang="en-US" sz="2800" b="1" spc="-49">
              <a:ea typeface="+mn-lt"/>
              <a:cs typeface="+mn-lt"/>
            </a:endParaRPr>
          </a:p>
          <a:p>
            <a:endParaRPr lang="en-US" sz="2800" b="1" spc="-49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sz="3200" b="1" err="1">
                <a:solidFill>
                  <a:srgbClr val="C00000"/>
                </a:solidFill>
                <a:ea typeface="+mn-lt"/>
                <a:cs typeface="+mn-lt"/>
              </a:rPr>
              <a:t>Adım</a:t>
            </a:r>
            <a:r>
              <a:rPr lang="en-US" sz="3200" b="1">
                <a:solidFill>
                  <a:srgbClr val="C00000"/>
                </a:solidFill>
                <a:ea typeface="+mn-lt"/>
                <a:cs typeface="+mn-lt"/>
              </a:rPr>
              <a:t> 1: OpenCV </a:t>
            </a:r>
            <a:r>
              <a:rPr lang="en-US" sz="3200" b="1" err="1">
                <a:solidFill>
                  <a:srgbClr val="C00000"/>
                </a:solidFill>
                <a:ea typeface="+mn-lt"/>
                <a:cs typeface="+mn-lt"/>
              </a:rPr>
              <a:t>ile</a:t>
            </a:r>
            <a:r>
              <a:rPr lang="en-US" sz="3200" b="1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rgbClr val="C00000"/>
                </a:solidFill>
                <a:ea typeface="+mn-lt"/>
                <a:cs typeface="+mn-lt"/>
              </a:rPr>
              <a:t>Görüntü</a:t>
            </a:r>
            <a:r>
              <a:rPr lang="en-US" sz="3200" b="1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rgbClr val="C00000"/>
                </a:solidFill>
                <a:ea typeface="+mn-lt"/>
                <a:cs typeface="+mn-lt"/>
              </a:rPr>
              <a:t>İyileştirme</a:t>
            </a:r>
            <a:r>
              <a:rPr lang="en-US" sz="3200" b="1">
                <a:solidFill>
                  <a:srgbClr val="C00000"/>
                </a:solidFill>
                <a:ea typeface="+mn-lt"/>
                <a:cs typeface="+mn-lt"/>
              </a:rPr>
              <a:t> (Pre-processing)</a:t>
            </a:r>
            <a:br>
              <a:rPr lang="en-US" sz="2800" b="1">
                <a:ea typeface="+mn-lt"/>
                <a:cs typeface="+mn-lt"/>
              </a:rPr>
            </a:br>
            <a:r>
              <a:rPr lang="en-US" sz="2800" b="1" spc="-49">
                <a:ea typeface="+mn-lt"/>
                <a:cs typeface="+mn-lt"/>
              </a:rPr>
              <a:t>Slogan: "OCR </a:t>
            </a:r>
            <a:r>
              <a:rPr lang="en-US" sz="2800" b="1" spc="-49" err="1">
                <a:ea typeface="+mn-lt"/>
                <a:cs typeface="+mn-lt"/>
              </a:rPr>
              <a:t>için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görseli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en</a:t>
            </a:r>
            <a:r>
              <a:rPr lang="en-US" sz="2800" b="1" spc="-49">
                <a:ea typeface="+mn-lt"/>
                <a:cs typeface="+mn-lt"/>
              </a:rPr>
              <a:t> net hale </a:t>
            </a:r>
            <a:r>
              <a:rPr lang="en-US" sz="2800" b="1" spc="-49" err="1">
                <a:ea typeface="+mn-lt"/>
                <a:cs typeface="+mn-lt"/>
              </a:rPr>
              <a:t>getirme</a:t>
            </a:r>
            <a:r>
              <a:rPr lang="en-US" sz="2800" b="1" spc="-49">
                <a:ea typeface="+mn-lt"/>
                <a:cs typeface="+mn-lt"/>
              </a:rPr>
              <a:t>."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 b="1" spc="-49">
                <a:solidFill>
                  <a:srgbClr val="C00000"/>
                </a:solidFill>
                <a:ea typeface="+mn-lt"/>
                <a:cs typeface="+mn-lt"/>
              </a:rPr>
              <a:t>Gri </a:t>
            </a:r>
            <a:r>
              <a:rPr lang="en-US" sz="2800" b="1" spc="-49" err="1">
                <a:solidFill>
                  <a:srgbClr val="C00000"/>
                </a:solidFill>
                <a:ea typeface="+mn-lt"/>
                <a:cs typeface="+mn-lt"/>
              </a:rPr>
              <a:t>Tonlama</a:t>
            </a:r>
            <a:r>
              <a:rPr lang="en-US" sz="2800" b="1" spc="-49">
                <a:solidFill>
                  <a:srgbClr val="C00000"/>
                </a:solidFill>
                <a:ea typeface="+mn-lt"/>
                <a:cs typeface="+mn-lt"/>
              </a:rPr>
              <a:t> (Grayscale):</a:t>
            </a:r>
            <a:r>
              <a:rPr lang="en-US" sz="2800" spc="-49">
                <a:ea typeface="+mn-lt"/>
                <a:cs typeface="+mn-lt"/>
              </a:rPr>
              <a:t>cv2.cvtColor()</a:t>
            </a:r>
            <a:r>
              <a:rPr lang="en-US" sz="2800" b="1" spc="-49">
                <a:ea typeface="+mn-lt"/>
                <a:cs typeface="+mn-lt"/>
              </a:rPr>
              <a:t> 3 </a:t>
            </a:r>
            <a:r>
              <a:rPr lang="en-US" sz="2800" b="1" spc="-49" err="1">
                <a:ea typeface="+mn-lt"/>
                <a:cs typeface="+mn-lt"/>
              </a:rPr>
              <a:t>kanallı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renkli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görüntü</a:t>
            </a:r>
            <a:r>
              <a:rPr lang="en-US" sz="2800" b="1" spc="-49">
                <a:ea typeface="+mn-lt"/>
                <a:cs typeface="+mn-lt"/>
              </a:rPr>
              <a:t> (RGB), </a:t>
            </a:r>
            <a:r>
              <a:rPr lang="en-US" sz="2800" b="1" spc="-49" err="1">
                <a:ea typeface="+mn-lt"/>
                <a:cs typeface="+mn-lt"/>
              </a:rPr>
              <a:t>tek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kanallı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griye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dönüştürülerek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karakterlerin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kontrastı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artırılır</a:t>
            </a:r>
            <a:r>
              <a:rPr lang="en-US" sz="2800" b="1" spc="-49">
                <a:ea typeface="+mn-lt"/>
                <a:cs typeface="+mn-lt"/>
              </a:rPr>
              <a:t>.</a:t>
            </a:r>
            <a:endParaRPr lang="en-US" sz="2800" spc="-49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 b="1" spc="-49" err="1">
                <a:solidFill>
                  <a:srgbClr val="C00000"/>
                </a:solidFill>
                <a:ea typeface="+mn-lt"/>
                <a:cs typeface="+mn-lt"/>
              </a:rPr>
              <a:t>Boyutlandırma</a:t>
            </a:r>
            <a:r>
              <a:rPr lang="en-US" sz="2800" b="1" spc="-49">
                <a:solidFill>
                  <a:srgbClr val="C00000"/>
                </a:solidFill>
                <a:ea typeface="+mn-lt"/>
                <a:cs typeface="+mn-lt"/>
              </a:rPr>
              <a:t> (Resize):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spc="-49">
                <a:ea typeface="+mn-lt"/>
                <a:cs typeface="+mn-lt"/>
              </a:rPr>
              <a:t>cv2.resize()</a:t>
            </a:r>
            <a:r>
              <a:rPr lang="en-US" sz="2800" b="1" spc="-49" err="1">
                <a:ea typeface="+mn-lt"/>
                <a:cs typeface="+mn-lt"/>
              </a:rPr>
              <a:t>Küçük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plakalar</a:t>
            </a:r>
            <a:r>
              <a:rPr lang="en-US" sz="2800" b="1" spc="-49">
                <a:ea typeface="+mn-lt"/>
                <a:cs typeface="+mn-lt"/>
              </a:rPr>
              <a:t> Bicubic Interpolation </a:t>
            </a:r>
            <a:r>
              <a:rPr lang="en-US" sz="2800" b="1" spc="-49" err="1">
                <a:ea typeface="+mn-lt"/>
                <a:cs typeface="+mn-lt"/>
              </a:rPr>
              <a:t>yöntemiyle</a:t>
            </a:r>
            <a:r>
              <a:rPr lang="en-US" sz="2800" b="1" spc="-49">
                <a:ea typeface="+mn-lt"/>
                <a:cs typeface="+mn-lt"/>
              </a:rPr>
              <a:t> 2 kat </a:t>
            </a:r>
            <a:r>
              <a:rPr lang="en-US" sz="2800" b="1" spc="-49" err="1">
                <a:ea typeface="+mn-lt"/>
                <a:cs typeface="+mn-lt"/>
              </a:rPr>
              <a:t>büyütülerek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piksellenme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önlenir</a:t>
            </a:r>
            <a:r>
              <a:rPr lang="en-US" sz="2800" b="1" spc="-49">
                <a:ea typeface="+mn-lt"/>
                <a:cs typeface="+mn-lt"/>
              </a:rPr>
              <a:t>.</a:t>
            </a:r>
            <a:endParaRPr lang="en-US" sz="2800" spc="-49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800" b="1" spc="-49">
                <a:solidFill>
                  <a:srgbClr val="C00000"/>
                </a:solidFill>
                <a:ea typeface="+mn-lt"/>
                <a:cs typeface="+mn-lt"/>
              </a:rPr>
              <a:t>Otsu </a:t>
            </a:r>
            <a:r>
              <a:rPr lang="en-US" sz="2800" b="1" spc="-49" err="1">
                <a:solidFill>
                  <a:srgbClr val="C00000"/>
                </a:solidFill>
                <a:ea typeface="+mn-lt"/>
                <a:cs typeface="+mn-lt"/>
              </a:rPr>
              <a:t>Eşikleme</a:t>
            </a:r>
            <a:r>
              <a:rPr lang="en-US" sz="2800" b="1" spc="-49">
                <a:solidFill>
                  <a:srgbClr val="C00000"/>
                </a:solidFill>
                <a:ea typeface="+mn-lt"/>
                <a:cs typeface="+mn-lt"/>
              </a:rPr>
              <a:t> (Otsu’s Thresholding):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spc="-49">
                <a:ea typeface="+mn-lt"/>
                <a:cs typeface="+mn-lt"/>
              </a:rPr>
              <a:t>cv2.threshold()</a:t>
            </a:r>
            <a:r>
              <a:rPr lang="en-US" sz="2800" b="1" spc="-49">
                <a:ea typeface="+mn-lt"/>
                <a:cs typeface="+mn-lt"/>
              </a:rPr>
              <a:t>Işık </a:t>
            </a:r>
            <a:r>
              <a:rPr lang="en-US" sz="2800" b="1" spc="-49" err="1">
                <a:ea typeface="+mn-lt"/>
                <a:cs typeface="+mn-lt"/>
              </a:rPr>
              <a:t>değişimlerini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otomatik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hesaplayarak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plakayı</a:t>
            </a:r>
            <a:r>
              <a:rPr lang="en-US" sz="2800" b="1" spc="-49">
                <a:ea typeface="+mn-lt"/>
                <a:cs typeface="+mn-lt"/>
              </a:rPr>
              <a:t> "</a:t>
            </a:r>
            <a:r>
              <a:rPr lang="en-US" sz="2800" b="1" spc="-49" err="1">
                <a:ea typeface="+mn-lt"/>
                <a:cs typeface="+mn-lt"/>
              </a:rPr>
              <a:t>saf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siyah-beyaz</a:t>
            </a:r>
            <a:r>
              <a:rPr lang="en-US" sz="2800" b="1" spc="-49">
                <a:ea typeface="+mn-lt"/>
                <a:cs typeface="+mn-lt"/>
              </a:rPr>
              <a:t>" (binary) hale </a:t>
            </a:r>
            <a:r>
              <a:rPr lang="en-US" sz="2800" b="1" spc="-49" err="1">
                <a:ea typeface="+mn-lt"/>
                <a:cs typeface="+mn-lt"/>
              </a:rPr>
              <a:t>getirir</a:t>
            </a:r>
            <a:r>
              <a:rPr lang="en-US" sz="2800" b="1" spc="-49">
                <a:ea typeface="+mn-lt"/>
                <a:cs typeface="+mn-lt"/>
              </a:rPr>
              <a:t>; </a:t>
            </a:r>
            <a:r>
              <a:rPr lang="en-US" sz="2800" b="1" spc="-49" err="1">
                <a:ea typeface="+mn-lt"/>
                <a:cs typeface="+mn-lt"/>
              </a:rPr>
              <a:t>karakterleri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arka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plandan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tamamen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ayırır</a:t>
            </a:r>
            <a:r>
              <a:rPr lang="en-US" sz="2800" b="1" spc="-49">
                <a:ea typeface="+mn-lt"/>
                <a:cs typeface="+mn-lt"/>
              </a:rPr>
              <a:t>.</a:t>
            </a:r>
            <a:endParaRPr lang="en-US" sz="2800" b="1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 b="1" spc="-49">
                <a:solidFill>
                  <a:srgbClr val="C00000"/>
                </a:solidFill>
                <a:ea typeface="+mn-lt"/>
                <a:cs typeface="+mn-lt"/>
              </a:rPr>
              <a:t>Crop (</a:t>
            </a:r>
            <a:r>
              <a:rPr lang="en-US" sz="2800" b="1" spc="-49" err="1">
                <a:solidFill>
                  <a:srgbClr val="C00000"/>
                </a:solidFill>
                <a:ea typeface="+mn-lt"/>
                <a:cs typeface="+mn-lt"/>
              </a:rPr>
              <a:t>Kesme</a:t>
            </a:r>
            <a:r>
              <a:rPr lang="en-US" sz="2800" b="1" spc="-49">
                <a:solidFill>
                  <a:srgbClr val="C00000"/>
                </a:solidFill>
                <a:ea typeface="+mn-lt"/>
                <a:cs typeface="+mn-lt"/>
              </a:rPr>
              <a:t>):</a:t>
            </a:r>
            <a:r>
              <a:rPr lang="en-US" sz="2800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YOLO'nun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verdiği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koordinatlara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göre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spc="-49" err="1">
                <a:latin typeface="Consolas"/>
                <a:ea typeface="Calibri"/>
                <a:cs typeface="Calibri"/>
              </a:rPr>
              <a:t>img</a:t>
            </a:r>
            <a:r>
              <a:rPr lang="en-US" sz="2800" spc="-49">
                <a:latin typeface="Consolas"/>
                <a:ea typeface="Calibri"/>
                <a:cs typeface="Calibri"/>
              </a:rPr>
              <a:t>[y1:y2, x1:x2]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komutuyla</a:t>
            </a:r>
            <a:r>
              <a:rPr lang="en-US" sz="2800" b="1" spc="-49">
                <a:ea typeface="+mn-lt"/>
                <a:cs typeface="+mn-lt"/>
              </a:rPr>
              <a:t> OpenCV </a:t>
            </a:r>
            <a:r>
              <a:rPr lang="en-US" sz="2800" b="1" spc="-49" err="1">
                <a:ea typeface="+mn-lt"/>
                <a:cs typeface="+mn-lt"/>
              </a:rPr>
              <a:t>yapar</a:t>
            </a:r>
            <a:r>
              <a:rPr lang="en-US" sz="2800" b="1" spc="-49">
                <a:ea typeface="+mn-lt"/>
                <a:cs typeface="+mn-lt"/>
              </a:rPr>
              <a:t>.</a:t>
            </a:r>
            <a:endParaRPr lang="en-US" sz="2800" b="1" spc="-49">
              <a:ea typeface="Calibri"/>
              <a:cs typeface="Calibri"/>
            </a:endParaRPr>
          </a:p>
          <a:p>
            <a:endParaRPr lang="en-US" sz="2800"/>
          </a:p>
          <a:p>
            <a:br>
              <a:rPr lang="en-US" sz="2450" b="1" spc="-49">
                <a:ea typeface="+mn-lt"/>
                <a:cs typeface="+mn-lt"/>
              </a:rPr>
            </a:br>
            <a:br>
              <a:rPr lang="en-US" sz="2450" b="1" spc="-49">
                <a:ea typeface="+mn-lt"/>
                <a:cs typeface="+mn-lt"/>
              </a:rPr>
            </a:br>
            <a:endParaRPr lang="en-US" sz="2450" b="1" spc="-49">
              <a:ea typeface="Calibri"/>
              <a:cs typeface="Calibri"/>
            </a:endParaRP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endParaRPr lang="en-US" sz="2450" b="1" spc="-49">
              <a:solidFill>
                <a:srgbClr val="1C191A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75425" y="3524"/>
            <a:ext cx="6062578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OCR</a:t>
            </a:r>
          </a:p>
        </p:txBody>
      </p:sp>
      <p:sp>
        <p:nvSpPr>
          <p:cNvPr id="8" name="Freeform 2">
            <a:extLst>
              <a:ext uri="{FF2B5EF4-FFF2-40B4-BE49-F238E27FC236}">
                <a16:creationId xmlns:a16="http://schemas.microsoft.com/office/drawing/2014/main" id="{4620BA53-AA33-C138-4F77-520868678C53}"/>
              </a:ext>
            </a:extLst>
          </p:cNvPr>
          <p:cNvSpPr/>
          <p:nvPr/>
        </p:nvSpPr>
        <p:spPr>
          <a:xfrm>
            <a:off x="9729443" y="3580100"/>
            <a:ext cx="8174817" cy="2504873"/>
          </a:xfrm>
          <a:custGeom>
            <a:avLst/>
            <a:gdLst/>
            <a:ahLst/>
            <a:cxnLst/>
            <a:rect l="l" t="t" r="r" b="b"/>
            <a:pathLst>
              <a:path w="11301259" h="3362125">
                <a:moveTo>
                  <a:pt x="0" y="0"/>
                </a:moveTo>
                <a:lnTo>
                  <a:pt x="11301258" y="0"/>
                </a:lnTo>
                <a:lnTo>
                  <a:pt x="11301258" y="3362124"/>
                </a:lnTo>
                <a:lnTo>
                  <a:pt x="0" y="33621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BFF116-A2D3-BDF2-E8AA-1E5044FCE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8D0A41EF-8C6D-213A-3533-ACBEAF2B4734}"/>
              </a:ext>
            </a:extLst>
          </p:cNvPr>
          <p:cNvSpPr txBox="1"/>
          <p:nvPr/>
        </p:nvSpPr>
        <p:spPr>
          <a:xfrm>
            <a:off x="170658" y="1026436"/>
            <a:ext cx="18102224" cy="104140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>
                <a:solidFill>
                  <a:srgbClr val="C00000"/>
                </a:solidFill>
              </a:rPr>
              <a:t>  </a:t>
            </a:r>
            <a:r>
              <a:rPr lang="en-US" sz="3200" b="1" err="1">
                <a:solidFill>
                  <a:srgbClr val="C00000"/>
                </a:solidFill>
              </a:rPr>
              <a:t>Adım</a:t>
            </a:r>
            <a:r>
              <a:rPr lang="en-US" sz="3200" b="1">
                <a:solidFill>
                  <a:srgbClr val="C00000"/>
                </a:solidFill>
              </a:rPr>
              <a:t> 2: </a:t>
            </a:r>
            <a:r>
              <a:rPr lang="en-US" sz="3200" b="1" err="1">
                <a:solidFill>
                  <a:srgbClr val="C00000"/>
                </a:solidFill>
              </a:rPr>
              <a:t>EasyOCR</a:t>
            </a:r>
            <a:r>
              <a:rPr lang="en-US" sz="3200" b="1">
                <a:solidFill>
                  <a:srgbClr val="C00000"/>
                </a:solidFill>
              </a:rPr>
              <a:t> </a:t>
            </a:r>
            <a:r>
              <a:rPr lang="en-US" sz="3200" b="1" err="1">
                <a:solidFill>
                  <a:srgbClr val="C00000"/>
                </a:solidFill>
              </a:rPr>
              <a:t>ile</a:t>
            </a:r>
            <a:r>
              <a:rPr lang="en-US" sz="3200" b="1">
                <a:solidFill>
                  <a:srgbClr val="C00000"/>
                </a:solidFill>
              </a:rPr>
              <a:t> Optik </a:t>
            </a:r>
            <a:r>
              <a:rPr lang="en-US" sz="3200" b="1" err="1">
                <a:solidFill>
                  <a:srgbClr val="C00000"/>
                </a:solidFill>
              </a:rPr>
              <a:t>Karakter</a:t>
            </a:r>
            <a:r>
              <a:rPr lang="en-US" sz="3200" b="1">
                <a:solidFill>
                  <a:srgbClr val="C00000"/>
                </a:solidFill>
              </a:rPr>
              <a:t> </a:t>
            </a:r>
            <a:r>
              <a:rPr lang="en-US" sz="3200" b="1" err="1">
                <a:solidFill>
                  <a:srgbClr val="C00000"/>
                </a:solidFill>
              </a:rPr>
              <a:t>Tanıma</a:t>
            </a:r>
            <a:r>
              <a:rPr lang="en-US" sz="3200" b="1">
                <a:solidFill>
                  <a:srgbClr val="C00000"/>
                </a:solidFill>
              </a:rPr>
              <a:t> (Inference)</a:t>
            </a:r>
            <a:br>
              <a:rPr lang="en-US" sz="3200" b="1">
                <a:solidFill>
                  <a:srgbClr val="C00000"/>
                </a:solidFill>
                <a:ea typeface="Calibri"/>
                <a:cs typeface="Calibri"/>
              </a:rPr>
            </a:br>
            <a:r>
              <a:rPr lang="en-US" sz="2800" b="1" spc="-49">
                <a:solidFill>
                  <a:srgbClr val="000000"/>
                </a:solidFill>
                <a:ea typeface="Calibri"/>
                <a:cs typeface="Calibri"/>
              </a:rPr>
              <a:t>Slogan: "</a:t>
            </a:r>
            <a:r>
              <a:rPr lang="en-US" sz="2800" b="1" spc="-49" err="1">
                <a:solidFill>
                  <a:srgbClr val="000000"/>
                </a:solidFill>
                <a:ea typeface="Calibri"/>
                <a:cs typeface="Calibri"/>
              </a:rPr>
              <a:t>Piksel</a:t>
            </a:r>
            <a:r>
              <a:rPr lang="en-US" sz="2800" b="1" spc="-49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800" b="1" spc="-49" err="1">
                <a:solidFill>
                  <a:srgbClr val="000000"/>
                </a:solidFill>
                <a:ea typeface="Calibri"/>
                <a:cs typeface="Calibri"/>
              </a:rPr>
              <a:t>dünyasından</a:t>
            </a:r>
            <a:r>
              <a:rPr lang="en-US" sz="2800" b="1" spc="-49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800" b="1" spc="-49" err="1">
                <a:solidFill>
                  <a:srgbClr val="000000"/>
                </a:solidFill>
                <a:ea typeface="Calibri"/>
                <a:cs typeface="Calibri"/>
              </a:rPr>
              <a:t>metin</a:t>
            </a:r>
            <a:r>
              <a:rPr lang="en-US" sz="2800" b="1" spc="-49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800" b="1" spc="-49" err="1">
                <a:solidFill>
                  <a:srgbClr val="000000"/>
                </a:solidFill>
                <a:ea typeface="Calibri"/>
                <a:cs typeface="Calibri"/>
              </a:rPr>
              <a:t>dünyasına</a:t>
            </a:r>
            <a:r>
              <a:rPr lang="en-US" sz="2800" b="1" spc="-49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800" b="1" spc="-49" err="1">
                <a:solidFill>
                  <a:srgbClr val="000000"/>
                </a:solidFill>
                <a:ea typeface="Calibri"/>
                <a:cs typeface="Calibri"/>
              </a:rPr>
              <a:t>geçiş</a:t>
            </a:r>
            <a:r>
              <a:rPr lang="en-US" sz="2800" b="1" spc="-49">
                <a:solidFill>
                  <a:srgbClr val="000000"/>
                </a:solidFill>
                <a:ea typeface="Calibri"/>
                <a:cs typeface="Calibri"/>
              </a:rPr>
              <a:t>."</a:t>
            </a:r>
            <a:br>
              <a:rPr lang="en-US" sz="2800" b="1" spc="-49">
                <a:ea typeface="+mn-lt"/>
                <a:cs typeface="+mn-lt"/>
              </a:rPr>
            </a:br>
            <a:endParaRPr lang="en-US" sz="2800">
              <a:solidFill>
                <a:srgbClr val="000000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 b="1" spc="-49">
                <a:solidFill>
                  <a:srgbClr val="C00000"/>
                </a:solidFill>
                <a:ea typeface="Calibri"/>
                <a:cs typeface="Calibri"/>
              </a:rPr>
              <a:t>Derin </a:t>
            </a:r>
            <a:r>
              <a:rPr lang="en-US" sz="2800" b="1" spc="-49" err="1">
                <a:solidFill>
                  <a:srgbClr val="C00000"/>
                </a:solidFill>
                <a:ea typeface="Calibri"/>
                <a:cs typeface="Calibri"/>
              </a:rPr>
              <a:t>Öğrenme</a:t>
            </a:r>
            <a:r>
              <a:rPr lang="en-US" sz="2800" b="1" spc="-49">
                <a:solidFill>
                  <a:srgbClr val="C00000"/>
                </a:solidFill>
                <a:ea typeface="Calibri"/>
                <a:cs typeface="Calibri"/>
              </a:rPr>
              <a:t> </a:t>
            </a:r>
            <a:r>
              <a:rPr lang="en-US" sz="2800" b="1" spc="-49" err="1">
                <a:solidFill>
                  <a:srgbClr val="C00000"/>
                </a:solidFill>
                <a:ea typeface="Calibri"/>
                <a:cs typeface="Calibri"/>
              </a:rPr>
              <a:t>Tabanlı</a:t>
            </a:r>
            <a:r>
              <a:rPr lang="en-US" sz="2800" b="1" spc="-49">
                <a:solidFill>
                  <a:srgbClr val="C00000"/>
                </a:solidFill>
                <a:ea typeface="Calibri"/>
                <a:cs typeface="Calibri"/>
              </a:rPr>
              <a:t> Okuma:</a:t>
            </a:r>
            <a:r>
              <a:rPr lang="en-US" sz="2800" b="1" spc="-49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800" b="1" spc="-49" err="1">
                <a:solidFill>
                  <a:srgbClr val="000000"/>
                </a:solidFill>
                <a:ea typeface="Calibri"/>
                <a:cs typeface="Calibri"/>
              </a:rPr>
              <a:t>EasyOCR</a:t>
            </a:r>
            <a:r>
              <a:rPr lang="en-US" sz="2800" b="1" spc="-49">
                <a:solidFill>
                  <a:srgbClr val="000000"/>
                </a:solidFill>
                <a:ea typeface="Calibri"/>
                <a:cs typeface="Calibri"/>
              </a:rPr>
              <a:t>, </a:t>
            </a:r>
            <a:r>
              <a:rPr lang="en-US" sz="2800" b="1" spc="-49" err="1">
                <a:solidFill>
                  <a:srgbClr val="000000"/>
                </a:solidFill>
                <a:ea typeface="Calibri"/>
                <a:cs typeface="Calibri"/>
              </a:rPr>
              <a:t>arkasında</a:t>
            </a:r>
            <a:r>
              <a:rPr lang="en-US" sz="2800" b="1" spc="-49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800" b="1" spc="-49" err="1">
                <a:solidFill>
                  <a:srgbClr val="000000"/>
                </a:solidFill>
                <a:ea typeface="Calibri"/>
                <a:cs typeface="Calibri"/>
              </a:rPr>
              <a:t>yatan</a:t>
            </a:r>
            <a:r>
              <a:rPr lang="en-US" sz="2800" b="1" spc="-49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800" b="1" spc="-49" err="1">
                <a:solidFill>
                  <a:srgbClr val="000000"/>
                </a:solidFill>
                <a:ea typeface="Calibri"/>
                <a:cs typeface="Calibri"/>
              </a:rPr>
              <a:t>PyTorch</a:t>
            </a:r>
            <a:r>
              <a:rPr lang="en-US" sz="2800" b="1" spc="-49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800" b="1" spc="-49" err="1">
                <a:solidFill>
                  <a:srgbClr val="000000"/>
                </a:solidFill>
                <a:ea typeface="Calibri"/>
                <a:cs typeface="Calibri"/>
              </a:rPr>
              <a:t>mimarisi</a:t>
            </a:r>
            <a:r>
              <a:rPr lang="en-US" sz="2800" b="1" spc="-49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800" b="1" spc="-49" err="1">
                <a:solidFill>
                  <a:srgbClr val="000000"/>
                </a:solidFill>
                <a:ea typeface="Calibri"/>
                <a:cs typeface="Calibri"/>
              </a:rPr>
              <a:t>ve</a:t>
            </a:r>
            <a:r>
              <a:rPr lang="en-US" sz="2800" b="1" spc="-49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800" b="1" spc="-49" err="1">
                <a:solidFill>
                  <a:srgbClr val="000000"/>
                </a:solidFill>
                <a:ea typeface="Calibri"/>
                <a:cs typeface="Calibri"/>
              </a:rPr>
              <a:t>ResNet</a:t>
            </a:r>
            <a:r>
              <a:rPr lang="en-US" sz="2800" b="1" spc="-49">
                <a:solidFill>
                  <a:srgbClr val="000000"/>
                </a:solidFill>
                <a:ea typeface="Calibri"/>
                <a:cs typeface="Calibri"/>
              </a:rPr>
              <a:t> + LSTM </a:t>
            </a:r>
            <a:r>
              <a:rPr lang="en-US" sz="2800" b="1" spc="-49" err="1">
                <a:solidFill>
                  <a:srgbClr val="000000"/>
                </a:solidFill>
                <a:ea typeface="Calibri"/>
                <a:cs typeface="Calibri"/>
              </a:rPr>
              <a:t>ağlarını</a:t>
            </a:r>
            <a:r>
              <a:rPr lang="en-US" sz="2800" b="1" spc="-49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800" b="1" spc="-49" err="1">
                <a:solidFill>
                  <a:srgbClr val="000000"/>
                </a:solidFill>
                <a:ea typeface="Calibri"/>
                <a:cs typeface="Calibri"/>
              </a:rPr>
              <a:t>kullanarak</a:t>
            </a:r>
            <a:r>
              <a:rPr lang="en-US" sz="2800" b="1" spc="-49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800" b="1" spc="-49" err="1">
                <a:solidFill>
                  <a:srgbClr val="000000"/>
                </a:solidFill>
                <a:ea typeface="Calibri"/>
                <a:cs typeface="Calibri"/>
              </a:rPr>
              <a:t>görseldeki</a:t>
            </a:r>
            <a:r>
              <a:rPr lang="en-US" sz="2800" b="1" spc="-49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800" b="1" spc="-49" err="1">
                <a:solidFill>
                  <a:srgbClr val="000000"/>
                </a:solidFill>
                <a:ea typeface="Calibri"/>
                <a:cs typeface="Calibri"/>
              </a:rPr>
              <a:t>şekilleri</a:t>
            </a:r>
            <a:r>
              <a:rPr lang="en-US" sz="2800" b="1" spc="-49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800" b="1" spc="-49" err="1">
                <a:solidFill>
                  <a:srgbClr val="000000"/>
                </a:solidFill>
                <a:ea typeface="Calibri"/>
                <a:cs typeface="Calibri"/>
              </a:rPr>
              <a:t>analiz</a:t>
            </a:r>
            <a:r>
              <a:rPr lang="en-US" sz="2800" b="1" spc="-49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800" b="1" spc="-49" err="1">
                <a:solidFill>
                  <a:srgbClr val="000000"/>
                </a:solidFill>
                <a:ea typeface="Calibri"/>
                <a:cs typeface="Calibri"/>
              </a:rPr>
              <a:t>eder</a:t>
            </a:r>
            <a:r>
              <a:rPr lang="en-US" sz="2800" b="1" spc="-49">
                <a:solidFill>
                  <a:srgbClr val="000000"/>
                </a:solidFill>
                <a:ea typeface="Calibri"/>
                <a:cs typeface="Calibri"/>
              </a:rPr>
              <a:t>.</a:t>
            </a:r>
            <a:endParaRPr lang="en-US" sz="2800" b="1">
              <a:solidFill>
                <a:srgbClr val="000000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 b="1" spc="-49" err="1">
                <a:solidFill>
                  <a:srgbClr val="C00000"/>
                </a:solidFill>
                <a:ea typeface="Calibri"/>
                <a:cs typeface="Calibri"/>
              </a:rPr>
              <a:t>Çok</a:t>
            </a:r>
            <a:r>
              <a:rPr lang="en-US" sz="2800" b="1" spc="-49">
                <a:solidFill>
                  <a:srgbClr val="C00000"/>
                </a:solidFill>
                <a:ea typeface="Calibri"/>
                <a:cs typeface="Calibri"/>
              </a:rPr>
              <a:t> Dilli </a:t>
            </a:r>
            <a:r>
              <a:rPr lang="en-US" sz="2800" b="1" spc="-49" err="1">
                <a:solidFill>
                  <a:srgbClr val="C00000"/>
                </a:solidFill>
                <a:ea typeface="Calibri"/>
                <a:cs typeface="Calibri"/>
              </a:rPr>
              <a:t>Destek</a:t>
            </a:r>
            <a:r>
              <a:rPr lang="en-US" sz="2800" b="1" spc="-49">
                <a:solidFill>
                  <a:srgbClr val="C00000"/>
                </a:solidFill>
                <a:ea typeface="Calibri"/>
                <a:cs typeface="Calibri"/>
              </a:rPr>
              <a:t>:</a:t>
            </a:r>
            <a:r>
              <a:rPr lang="en-US" sz="2800" b="1" spc="-49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800" b="1" spc="-49" err="1">
                <a:solidFill>
                  <a:srgbClr val="000000"/>
                </a:solidFill>
                <a:ea typeface="Calibri"/>
                <a:cs typeface="Calibri"/>
              </a:rPr>
              <a:t>Projede</a:t>
            </a:r>
            <a:r>
              <a:rPr lang="en-US" sz="2800" b="1" spc="-49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800" b="1" spc="-49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['tr', '</a:t>
            </a:r>
            <a:r>
              <a:rPr lang="en-US" sz="2800" b="1" spc="-49" err="1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en</a:t>
            </a:r>
            <a:r>
              <a:rPr lang="en-US" sz="2800" b="1" spc="-49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']</a:t>
            </a:r>
            <a:r>
              <a:rPr lang="en-US" sz="2800" b="1" spc="-49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800" b="1" spc="-49" err="1">
                <a:solidFill>
                  <a:srgbClr val="000000"/>
                </a:solidFill>
                <a:ea typeface="Calibri"/>
                <a:cs typeface="Calibri"/>
              </a:rPr>
              <a:t>dilleri</a:t>
            </a:r>
            <a:r>
              <a:rPr lang="en-US" sz="2800" b="1" spc="-49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800" b="1" spc="-49" err="1">
                <a:solidFill>
                  <a:srgbClr val="000000"/>
                </a:solidFill>
                <a:ea typeface="Calibri"/>
                <a:cs typeface="Calibri"/>
              </a:rPr>
              <a:t>tanımlanarak</a:t>
            </a:r>
            <a:r>
              <a:rPr lang="en-US" sz="2800" b="1" spc="-49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800" b="1" spc="-49" err="1">
                <a:solidFill>
                  <a:srgbClr val="000000"/>
                </a:solidFill>
                <a:ea typeface="Calibri"/>
                <a:cs typeface="Calibri"/>
              </a:rPr>
              <a:t>Türkiye'ye</a:t>
            </a:r>
            <a:r>
              <a:rPr lang="en-US" sz="2800" b="1" spc="-49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800" b="1" spc="-49" err="1">
                <a:solidFill>
                  <a:srgbClr val="000000"/>
                </a:solidFill>
                <a:ea typeface="Calibri"/>
                <a:cs typeface="Calibri"/>
              </a:rPr>
              <a:t>özgü</a:t>
            </a:r>
            <a:r>
              <a:rPr lang="en-US" sz="2800" b="1" spc="-49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800" b="1" spc="-49" err="1">
                <a:solidFill>
                  <a:srgbClr val="000000"/>
                </a:solidFill>
                <a:ea typeface="Calibri"/>
                <a:cs typeface="Calibri"/>
              </a:rPr>
              <a:t>harf</a:t>
            </a:r>
            <a:r>
              <a:rPr lang="en-US" sz="2800" b="1" spc="-49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800" b="1" spc="-49" err="1">
                <a:solidFill>
                  <a:srgbClr val="000000"/>
                </a:solidFill>
                <a:ea typeface="Calibri"/>
                <a:cs typeface="Calibri"/>
              </a:rPr>
              <a:t>karakterlerinin</a:t>
            </a:r>
            <a:r>
              <a:rPr lang="en-US" sz="2800" b="1" spc="-49">
                <a:solidFill>
                  <a:srgbClr val="000000"/>
                </a:solidFill>
                <a:ea typeface="Calibri"/>
                <a:cs typeface="Calibri"/>
              </a:rPr>
              <a:t> (Örn: Ç, Ş, İ) </a:t>
            </a:r>
            <a:r>
              <a:rPr lang="en-US" sz="2800" b="1" spc="-49" err="1">
                <a:solidFill>
                  <a:srgbClr val="000000"/>
                </a:solidFill>
                <a:ea typeface="Calibri"/>
                <a:cs typeface="Calibri"/>
              </a:rPr>
              <a:t>tanınması</a:t>
            </a:r>
            <a:r>
              <a:rPr lang="en-US" sz="2800" b="1" spc="-49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800" b="1" spc="-49" err="1">
                <a:solidFill>
                  <a:srgbClr val="000000"/>
                </a:solidFill>
                <a:ea typeface="Calibri"/>
                <a:cs typeface="Calibri"/>
              </a:rPr>
              <a:t>sağlanmıştır</a:t>
            </a:r>
            <a:r>
              <a:rPr lang="en-US" sz="2800" b="1" spc="-49">
                <a:solidFill>
                  <a:srgbClr val="000000"/>
                </a:solidFill>
                <a:ea typeface="Calibri"/>
                <a:cs typeface="Calibri"/>
              </a:rPr>
              <a:t>.</a:t>
            </a:r>
            <a:endParaRPr lang="en-US" sz="2800" b="1">
              <a:solidFill>
                <a:srgbClr val="000000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 b="1" spc="-49" err="1">
                <a:solidFill>
                  <a:srgbClr val="C00000"/>
                </a:solidFill>
                <a:ea typeface="Calibri"/>
                <a:cs typeface="Calibri"/>
              </a:rPr>
              <a:t>Karakter</a:t>
            </a:r>
            <a:r>
              <a:rPr lang="en-US" sz="2800" b="1" spc="-49">
                <a:solidFill>
                  <a:srgbClr val="C00000"/>
                </a:solidFill>
                <a:ea typeface="Calibri"/>
                <a:cs typeface="Calibri"/>
              </a:rPr>
              <a:t> </a:t>
            </a:r>
            <a:r>
              <a:rPr lang="en-US" sz="2800" b="1" spc="-49" err="1">
                <a:solidFill>
                  <a:srgbClr val="C00000"/>
                </a:solidFill>
                <a:ea typeface="Calibri"/>
                <a:cs typeface="Calibri"/>
              </a:rPr>
              <a:t>Skorlaması</a:t>
            </a:r>
            <a:r>
              <a:rPr lang="en-US" sz="2800" b="1" spc="-49">
                <a:solidFill>
                  <a:srgbClr val="C00000"/>
                </a:solidFill>
                <a:ea typeface="Calibri"/>
                <a:cs typeface="Calibri"/>
              </a:rPr>
              <a:t>:</a:t>
            </a:r>
            <a:r>
              <a:rPr lang="en-US" sz="2800" b="1" spc="-49">
                <a:solidFill>
                  <a:srgbClr val="000000"/>
                </a:solidFill>
                <a:ea typeface="Calibri"/>
                <a:cs typeface="Calibri"/>
              </a:rPr>
              <a:t> Model, her </a:t>
            </a:r>
            <a:r>
              <a:rPr lang="en-US" sz="2800" b="1" spc="-49" err="1">
                <a:solidFill>
                  <a:srgbClr val="000000"/>
                </a:solidFill>
                <a:ea typeface="Calibri"/>
                <a:cs typeface="Calibri"/>
              </a:rPr>
              <a:t>karakter</a:t>
            </a:r>
            <a:r>
              <a:rPr lang="en-US" sz="2800" b="1" spc="-49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800" b="1" spc="-49" err="1">
                <a:solidFill>
                  <a:srgbClr val="000000"/>
                </a:solidFill>
                <a:ea typeface="Calibri"/>
                <a:cs typeface="Calibri"/>
              </a:rPr>
              <a:t>için</a:t>
            </a:r>
            <a:r>
              <a:rPr lang="en-US" sz="2800" b="1" spc="-49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800" b="1" spc="-49" err="1">
                <a:solidFill>
                  <a:srgbClr val="000000"/>
                </a:solidFill>
                <a:ea typeface="Calibri"/>
                <a:cs typeface="Calibri"/>
              </a:rPr>
              <a:t>bir</a:t>
            </a:r>
            <a:r>
              <a:rPr lang="en-US" sz="2800" b="1" spc="-49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800" b="1" spc="-49" err="1">
                <a:solidFill>
                  <a:srgbClr val="000000"/>
                </a:solidFill>
                <a:ea typeface="Calibri"/>
                <a:cs typeface="Calibri"/>
              </a:rPr>
              <a:t>güven</a:t>
            </a:r>
            <a:r>
              <a:rPr lang="en-US" sz="2800" b="1" spc="-49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800" b="1" spc="-49" err="1">
                <a:solidFill>
                  <a:srgbClr val="000000"/>
                </a:solidFill>
                <a:ea typeface="Calibri"/>
                <a:cs typeface="Calibri"/>
              </a:rPr>
              <a:t>skoru</a:t>
            </a:r>
            <a:r>
              <a:rPr lang="en-US" sz="2800" b="1" spc="-49">
                <a:solidFill>
                  <a:srgbClr val="000000"/>
                </a:solidFill>
                <a:ea typeface="Calibri"/>
                <a:cs typeface="Calibri"/>
              </a:rPr>
              <a:t> (confidence) </a:t>
            </a:r>
            <a:r>
              <a:rPr lang="en-US" sz="2800" b="1" spc="-49" err="1">
                <a:solidFill>
                  <a:srgbClr val="000000"/>
                </a:solidFill>
                <a:ea typeface="Calibri"/>
                <a:cs typeface="Calibri"/>
              </a:rPr>
              <a:t>belirler</a:t>
            </a:r>
            <a:r>
              <a:rPr lang="en-US" sz="2800" b="1" spc="-49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800" b="1" spc="-49" err="1">
                <a:solidFill>
                  <a:srgbClr val="000000"/>
                </a:solidFill>
                <a:ea typeface="Calibri"/>
                <a:cs typeface="Calibri"/>
              </a:rPr>
              <a:t>ve</a:t>
            </a:r>
            <a:r>
              <a:rPr lang="en-US" sz="2800" b="1" spc="-49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800" b="1" spc="-49" err="1">
                <a:solidFill>
                  <a:srgbClr val="000000"/>
                </a:solidFill>
                <a:ea typeface="Calibri"/>
                <a:cs typeface="Calibri"/>
              </a:rPr>
              <a:t>en</a:t>
            </a:r>
            <a:r>
              <a:rPr lang="en-US" sz="2800" b="1" spc="-49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800" b="1" spc="-49" err="1">
                <a:solidFill>
                  <a:srgbClr val="000000"/>
                </a:solidFill>
                <a:ea typeface="Calibri"/>
                <a:cs typeface="Calibri"/>
              </a:rPr>
              <a:t>olası</a:t>
            </a:r>
            <a:r>
              <a:rPr lang="en-US" sz="2800" b="1" spc="-49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800" b="1" spc="-49" err="1">
                <a:solidFill>
                  <a:srgbClr val="000000"/>
                </a:solidFill>
                <a:ea typeface="Calibri"/>
                <a:cs typeface="Calibri"/>
              </a:rPr>
              <a:t>metin</a:t>
            </a:r>
            <a:r>
              <a:rPr lang="en-US" sz="2800" b="1" spc="-49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800" b="1" spc="-49" err="1">
                <a:solidFill>
                  <a:srgbClr val="000000"/>
                </a:solidFill>
                <a:ea typeface="Calibri"/>
                <a:cs typeface="Calibri"/>
              </a:rPr>
              <a:t>dizisini</a:t>
            </a:r>
            <a:r>
              <a:rPr lang="en-US" sz="2800" b="1" spc="-49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800" b="1" spc="-49" err="1">
                <a:solidFill>
                  <a:srgbClr val="000000"/>
                </a:solidFill>
                <a:ea typeface="Calibri"/>
                <a:cs typeface="Calibri"/>
              </a:rPr>
              <a:t>çıktı</a:t>
            </a:r>
            <a:r>
              <a:rPr lang="en-US" sz="2800" b="1" spc="-49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800" b="1" spc="-49" err="1">
                <a:solidFill>
                  <a:srgbClr val="000000"/>
                </a:solidFill>
                <a:ea typeface="Calibri"/>
                <a:cs typeface="Calibri"/>
              </a:rPr>
              <a:t>olarak</a:t>
            </a:r>
            <a:r>
              <a:rPr lang="en-US" sz="2800" b="1" spc="-49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800" b="1" spc="-49" err="1">
                <a:solidFill>
                  <a:srgbClr val="000000"/>
                </a:solidFill>
                <a:ea typeface="Calibri"/>
                <a:cs typeface="Calibri"/>
              </a:rPr>
              <a:t>verir</a:t>
            </a:r>
            <a:r>
              <a:rPr lang="en-US" sz="2800" b="1" spc="-49">
                <a:solidFill>
                  <a:srgbClr val="000000"/>
                </a:solidFill>
                <a:ea typeface="Calibri"/>
                <a:cs typeface="Calibri"/>
              </a:rPr>
              <a:t>.</a:t>
            </a:r>
            <a:endParaRPr lang="en-US" sz="2800" b="1">
              <a:solidFill>
                <a:srgbClr val="000000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 b="1" spc="-49" err="1">
                <a:solidFill>
                  <a:srgbClr val="C00000"/>
                </a:solidFill>
                <a:ea typeface="+mn-lt"/>
                <a:cs typeface="+mn-lt"/>
              </a:rPr>
              <a:t>Bağımsız</a:t>
            </a:r>
            <a:r>
              <a:rPr lang="en-US" sz="2800" b="1" spc="-49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en-US" sz="2800" b="1" spc="-49" err="1">
                <a:solidFill>
                  <a:srgbClr val="C00000"/>
                </a:solidFill>
                <a:ea typeface="+mn-lt"/>
                <a:cs typeface="+mn-lt"/>
              </a:rPr>
              <a:t>Çalışma</a:t>
            </a:r>
            <a:r>
              <a:rPr lang="en-US" sz="2800" b="1" spc="-49">
                <a:solidFill>
                  <a:srgbClr val="C00000"/>
                </a:solidFill>
                <a:ea typeface="+mn-lt"/>
                <a:cs typeface="+mn-lt"/>
              </a:rPr>
              <a:t>: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Plakanın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konumundan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bağımsız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olarak</a:t>
            </a:r>
            <a:r>
              <a:rPr lang="en-US" sz="2800" b="1" spc="-49">
                <a:ea typeface="+mn-lt"/>
                <a:cs typeface="+mn-lt"/>
              </a:rPr>
              <a:t>, </a:t>
            </a:r>
            <a:r>
              <a:rPr lang="en-US" sz="2800" b="1" spc="-49" err="1">
                <a:ea typeface="+mn-lt"/>
                <a:cs typeface="+mn-lt"/>
              </a:rPr>
              <a:t>sadece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kendisine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verilen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temizlenmiş</a:t>
            </a:r>
            <a:r>
              <a:rPr lang="en-US" sz="2800" b="1" spc="-49">
                <a:ea typeface="+mn-lt"/>
                <a:cs typeface="+mn-lt"/>
              </a:rPr>
              <a:t> "crop" </a:t>
            </a:r>
            <a:r>
              <a:rPr lang="en-US" sz="2800" b="1" spc="-49" err="1">
                <a:ea typeface="+mn-lt"/>
                <a:cs typeface="+mn-lt"/>
              </a:rPr>
              <a:t>görüntüye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odaklanır</a:t>
            </a:r>
            <a:r>
              <a:rPr lang="en-US" sz="2800" b="1" spc="-49">
                <a:ea typeface="+mn-lt"/>
                <a:cs typeface="+mn-lt"/>
              </a:rPr>
              <a:t>.</a:t>
            </a:r>
            <a:br>
              <a:rPr lang="en-US" sz="2800" b="1" spc="-49"/>
            </a:br>
            <a:br>
              <a:rPr lang="en-US" sz="2800" b="1" spc="-49"/>
            </a:br>
            <a:r>
              <a:rPr lang="en-US" sz="3200" b="1" err="1">
                <a:solidFill>
                  <a:srgbClr val="C00000"/>
                </a:solidFill>
              </a:rPr>
              <a:t>Adım</a:t>
            </a:r>
            <a:r>
              <a:rPr lang="en-US" sz="3200" b="1">
                <a:solidFill>
                  <a:srgbClr val="C00000"/>
                </a:solidFill>
              </a:rPr>
              <a:t> 3: Regex </a:t>
            </a:r>
            <a:r>
              <a:rPr lang="en-US" sz="3200" b="1" err="1">
                <a:solidFill>
                  <a:srgbClr val="C00000"/>
                </a:solidFill>
              </a:rPr>
              <a:t>ve</a:t>
            </a:r>
            <a:r>
              <a:rPr lang="en-US" sz="3200" b="1">
                <a:solidFill>
                  <a:srgbClr val="C00000"/>
                </a:solidFill>
              </a:rPr>
              <a:t> </a:t>
            </a:r>
            <a:r>
              <a:rPr lang="en-US" sz="3200" b="1" err="1">
                <a:solidFill>
                  <a:srgbClr val="C00000"/>
                </a:solidFill>
              </a:rPr>
              <a:t>Mantıksal</a:t>
            </a:r>
            <a:r>
              <a:rPr lang="en-US" sz="3200" b="1">
                <a:solidFill>
                  <a:srgbClr val="C00000"/>
                </a:solidFill>
              </a:rPr>
              <a:t> </a:t>
            </a:r>
            <a:r>
              <a:rPr lang="en-US" sz="3200" b="1" err="1">
                <a:solidFill>
                  <a:srgbClr val="C00000"/>
                </a:solidFill>
              </a:rPr>
              <a:t>Düzeltme</a:t>
            </a:r>
            <a:r>
              <a:rPr lang="en-US" sz="3200" b="1">
                <a:solidFill>
                  <a:srgbClr val="C00000"/>
                </a:solidFill>
              </a:rPr>
              <a:t> (Post-processing)</a:t>
            </a:r>
            <a:endParaRPr lang="en-US" sz="1600" b="1">
              <a:ea typeface="Calibri"/>
              <a:cs typeface="Calibri"/>
            </a:endParaRPr>
          </a:p>
          <a:p>
            <a:r>
              <a:rPr lang="en-US" sz="2900" b="1" spc="-49">
                <a:ea typeface="+mn-lt"/>
                <a:cs typeface="+mn-lt"/>
              </a:rPr>
              <a:t>Slogan: "</a:t>
            </a:r>
            <a:r>
              <a:rPr lang="en-US" sz="2900" b="1" spc="-49" err="1">
                <a:ea typeface="+mn-lt"/>
                <a:cs typeface="+mn-lt"/>
              </a:rPr>
              <a:t>Hataları</a:t>
            </a:r>
            <a:r>
              <a:rPr lang="en-US" sz="2900" b="1" spc="-49">
                <a:ea typeface="+mn-lt"/>
                <a:cs typeface="+mn-lt"/>
              </a:rPr>
              <a:t> </a:t>
            </a:r>
            <a:r>
              <a:rPr lang="en-US" sz="2900" b="1" spc="-49" err="1">
                <a:ea typeface="+mn-lt"/>
                <a:cs typeface="+mn-lt"/>
              </a:rPr>
              <a:t>standartlara</a:t>
            </a:r>
            <a:r>
              <a:rPr lang="en-US" sz="2900" b="1" spc="-49">
                <a:ea typeface="+mn-lt"/>
                <a:cs typeface="+mn-lt"/>
              </a:rPr>
              <a:t> </a:t>
            </a:r>
            <a:r>
              <a:rPr lang="en-US" sz="2900" b="1" spc="-49" err="1">
                <a:ea typeface="+mn-lt"/>
                <a:cs typeface="+mn-lt"/>
              </a:rPr>
              <a:t>göre</a:t>
            </a:r>
            <a:r>
              <a:rPr lang="en-US" sz="2900" b="1" spc="-49">
                <a:ea typeface="+mn-lt"/>
                <a:cs typeface="+mn-lt"/>
              </a:rPr>
              <a:t> </a:t>
            </a:r>
            <a:r>
              <a:rPr lang="en-US" sz="2900" b="1" spc="-49" err="1">
                <a:ea typeface="+mn-lt"/>
                <a:cs typeface="+mn-lt"/>
              </a:rPr>
              <a:t>filtreleme</a:t>
            </a:r>
            <a:r>
              <a:rPr lang="en-US" sz="2900" b="1" spc="-49">
                <a:ea typeface="+mn-lt"/>
                <a:cs typeface="+mn-lt"/>
              </a:rPr>
              <a:t>."</a:t>
            </a:r>
            <a:br>
              <a:rPr lang="en-US" sz="2900" b="1" spc="-49">
                <a:ea typeface="+mn-lt"/>
                <a:cs typeface="+mn-lt"/>
              </a:rPr>
            </a:br>
            <a:endParaRPr lang="en-US" sz="2900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900" b="1" spc="-49">
                <a:solidFill>
                  <a:srgbClr val="C00000"/>
                </a:solidFill>
                <a:ea typeface="+mn-lt"/>
                <a:cs typeface="+mn-lt"/>
              </a:rPr>
              <a:t>Regex (</a:t>
            </a:r>
            <a:r>
              <a:rPr lang="en-US" sz="2900" b="1" spc="-49" err="1">
                <a:solidFill>
                  <a:srgbClr val="C00000"/>
                </a:solidFill>
                <a:ea typeface="+mn-lt"/>
                <a:cs typeface="+mn-lt"/>
              </a:rPr>
              <a:t>Düzenli</a:t>
            </a:r>
            <a:r>
              <a:rPr lang="en-US" sz="2900" b="1" spc="-49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en-US" sz="2900" b="1" spc="-49" err="1">
                <a:solidFill>
                  <a:srgbClr val="C00000"/>
                </a:solidFill>
                <a:ea typeface="+mn-lt"/>
                <a:cs typeface="+mn-lt"/>
              </a:rPr>
              <a:t>İfadeler</a:t>
            </a:r>
            <a:r>
              <a:rPr lang="en-US" sz="2900" b="1" spc="-49">
                <a:solidFill>
                  <a:srgbClr val="C00000"/>
                </a:solidFill>
                <a:ea typeface="+mn-lt"/>
                <a:cs typeface="+mn-lt"/>
              </a:rPr>
              <a:t>):</a:t>
            </a:r>
            <a:r>
              <a:rPr lang="en-US" sz="2900" b="1" spc="-49">
                <a:ea typeface="+mn-lt"/>
                <a:cs typeface="+mn-lt"/>
              </a:rPr>
              <a:t> Türkiye </a:t>
            </a:r>
            <a:r>
              <a:rPr lang="en-US" sz="2900" b="1" spc="-49" err="1">
                <a:ea typeface="+mn-lt"/>
                <a:cs typeface="+mn-lt"/>
              </a:rPr>
              <a:t>plaka</a:t>
            </a:r>
            <a:r>
              <a:rPr lang="en-US" sz="2900" b="1" spc="-49">
                <a:ea typeface="+mn-lt"/>
                <a:cs typeface="+mn-lt"/>
              </a:rPr>
              <a:t> </a:t>
            </a:r>
            <a:r>
              <a:rPr lang="en-US" sz="2900" b="1" spc="-49" err="1">
                <a:ea typeface="+mn-lt"/>
                <a:cs typeface="+mn-lt"/>
              </a:rPr>
              <a:t>formatına</a:t>
            </a:r>
            <a:r>
              <a:rPr lang="en-US" sz="2900" b="1" spc="-49">
                <a:ea typeface="+mn-lt"/>
                <a:cs typeface="+mn-lt"/>
              </a:rPr>
              <a:t> (</a:t>
            </a:r>
            <a:r>
              <a:rPr lang="en-US" sz="2900" b="1" spc="-49">
                <a:latin typeface="Consolas"/>
                <a:ea typeface="+mn-lt"/>
                <a:cs typeface="+mn-lt"/>
              </a:rPr>
              <a:t>01-81</a:t>
            </a:r>
            <a:r>
              <a:rPr lang="en-US" sz="2900" b="1" spc="-49">
                <a:ea typeface="+mn-lt"/>
                <a:cs typeface="+mn-lt"/>
              </a:rPr>
              <a:t> </a:t>
            </a:r>
            <a:r>
              <a:rPr lang="en-US" sz="2900" b="1" spc="-49" err="1">
                <a:ea typeface="+mn-lt"/>
                <a:cs typeface="+mn-lt"/>
              </a:rPr>
              <a:t>şehir</a:t>
            </a:r>
            <a:r>
              <a:rPr lang="en-US" sz="2900" b="1" spc="-49">
                <a:ea typeface="+mn-lt"/>
                <a:cs typeface="+mn-lt"/>
              </a:rPr>
              <a:t> </a:t>
            </a:r>
            <a:r>
              <a:rPr lang="en-US" sz="2900" b="1" spc="-49" err="1">
                <a:ea typeface="+mn-lt"/>
                <a:cs typeface="+mn-lt"/>
              </a:rPr>
              <a:t>kodu</a:t>
            </a:r>
            <a:r>
              <a:rPr lang="en-US" sz="2900" b="1" spc="-49">
                <a:ea typeface="+mn-lt"/>
                <a:cs typeface="+mn-lt"/>
              </a:rPr>
              <a:t> </a:t>
            </a:r>
            <a:r>
              <a:rPr lang="en-US" sz="2900" b="1" spc="-49" err="1">
                <a:ea typeface="+mn-lt"/>
                <a:cs typeface="+mn-lt"/>
              </a:rPr>
              <a:t>ile</a:t>
            </a:r>
            <a:r>
              <a:rPr lang="en-US" sz="2900" b="1" spc="-49">
                <a:ea typeface="+mn-lt"/>
                <a:cs typeface="+mn-lt"/>
              </a:rPr>
              <a:t> </a:t>
            </a:r>
            <a:r>
              <a:rPr lang="en-US" sz="2900" b="1" spc="-49" err="1">
                <a:ea typeface="+mn-lt"/>
                <a:cs typeface="+mn-lt"/>
              </a:rPr>
              <a:t>başlayan</a:t>
            </a:r>
            <a:r>
              <a:rPr lang="en-US" sz="2900" b="1" spc="-49">
                <a:ea typeface="+mn-lt"/>
                <a:cs typeface="+mn-lt"/>
              </a:rPr>
              <a:t> </a:t>
            </a:r>
            <a:r>
              <a:rPr lang="en-US" sz="2900" b="1" spc="-49" err="1">
                <a:ea typeface="+mn-lt"/>
                <a:cs typeface="+mn-lt"/>
              </a:rPr>
              <a:t>yapı</a:t>
            </a:r>
            <a:r>
              <a:rPr lang="en-US" sz="2900" b="1" spc="-49">
                <a:ea typeface="+mn-lt"/>
                <a:cs typeface="+mn-lt"/>
              </a:rPr>
              <a:t>) </a:t>
            </a:r>
            <a:r>
              <a:rPr lang="en-US" sz="2900" b="1" spc="-49" err="1">
                <a:ea typeface="+mn-lt"/>
                <a:cs typeface="+mn-lt"/>
              </a:rPr>
              <a:t>uymayan</a:t>
            </a:r>
            <a:r>
              <a:rPr lang="en-US" sz="2900" b="1" spc="-49">
                <a:ea typeface="+mn-lt"/>
                <a:cs typeface="+mn-lt"/>
              </a:rPr>
              <a:t> </a:t>
            </a:r>
            <a:r>
              <a:rPr lang="en-US" sz="2900" b="1" spc="-49" err="1">
                <a:ea typeface="+mn-lt"/>
                <a:cs typeface="+mn-lt"/>
              </a:rPr>
              <a:t>tüm</a:t>
            </a:r>
            <a:r>
              <a:rPr lang="en-US" sz="2900" b="1" spc="-49">
                <a:ea typeface="+mn-lt"/>
                <a:cs typeface="+mn-lt"/>
              </a:rPr>
              <a:t> </a:t>
            </a:r>
            <a:r>
              <a:rPr lang="en-US" sz="2900" b="1" spc="-49" err="1">
                <a:ea typeface="+mn-lt"/>
                <a:cs typeface="+mn-lt"/>
              </a:rPr>
              <a:t>karakterler</a:t>
            </a:r>
            <a:r>
              <a:rPr lang="en-US" sz="2900" b="1" spc="-49">
                <a:ea typeface="+mn-lt"/>
                <a:cs typeface="+mn-lt"/>
              </a:rPr>
              <a:t> </a:t>
            </a:r>
            <a:r>
              <a:rPr lang="en-US" sz="2900" b="1" spc="-49" err="1">
                <a:ea typeface="+mn-lt"/>
                <a:cs typeface="+mn-lt"/>
              </a:rPr>
              <a:t>ayıklanır</a:t>
            </a:r>
            <a:r>
              <a:rPr lang="en-US" sz="2900" b="1" spc="-49">
                <a:ea typeface="+mn-lt"/>
                <a:cs typeface="+mn-lt"/>
              </a:rPr>
              <a:t>.</a:t>
            </a:r>
            <a:endParaRPr lang="en-US" sz="2900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900" b="1" spc="-49">
                <a:solidFill>
                  <a:srgbClr val="C00000"/>
                </a:solidFill>
                <a:ea typeface="+mn-lt"/>
                <a:cs typeface="+mn-lt"/>
              </a:rPr>
              <a:t>Akıllı </a:t>
            </a:r>
            <a:r>
              <a:rPr lang="en-US" sz="2900" b="1" spc="-49" err="1">
                <a:solidFill>
                  <a:srgbClr val="C00000"/>
                </a:solidFill>
                <a:ea typeface="+mn-lt"/>
                <a:cs typeface="+mn-lt"/>
              </a:rPr>
              <a:t>Düzeltme</a:t>
            </a:r>
            <a:r>
              <a:rPr lang="en-US" sz="2900" b="1" spc="-49">
                <a:solidFill>
                  <a:srgbClr val="C00000"/>
                </a:solidFill>
                <a:ea typeface="+mn-lt"/>
                <a:cs typeface="+mn-lt"/>
              </a:rPr>
              <a:t> (Smart Fix):</a:t>
            </a:r>
            <a:r>
              <a:rPr lang="en-US" sz="2900" b="1" spc="-49">
                <a:ea typeface="+mn-lt"/>
                <a:cs typeface="+mn-lt"/>
              </a:rPr>
              <a:t> </a:t>
            </a:r>
            <a:r>
              <a:rPr lang="en-US" sz="2900" b="1" spc="-49" err="1">
                <a:ea typeface="+mn-lt"/>
                <a:cs typeface="+mn-lt"/>
              </a:rPr>
              <a:t>OCR'ın</a:t>
            </a:r>
            <a:r>
              <a:rPr lang="en-US" sz="2900" b="1" spc="-49">
                <a:ea typeface="+mn-lt"/>
                <a:cs typeface="+mn-lt"/>
              </a:rPr>
              <a:t> </a:t>
            </a:r>
            <a:r>
              <a:rPr lang="en-US" sz="2900" b="1" spc="-49" err="1">
                <a:ea typeface="+mn-lt"/>
                <a:cs typeface="+mn-lt"/>
              </a:rPr>
              <a:t>en</a:t>
            </a:r>
            <a:r>
              <a:rPr lang="en-US" sz="2900" b="1" spc="-49">
                <a:ea typeface="+mn-lt"/>
                <a:cs typeface="+mn-lt"/>
              </a:rPr>
              <a:t> </a:t>
            </a:r>
            <a:r>
              <a:rPr lang="en-US" sz="2900" b="1" spc="-49" err="1">
                <a:ea typeface="+mn-lt"/>
                <a:cs typeface="+mn-lt"/>
              </a:rPr>
              <a:t>sık</a:t>
            </a:r>
            <a:r>
              <a:rPr lang="en-US" sz="2900" b="1" spc="-49">
                <a:ea typeface="+mn-lt"/>
                <a:cs typeface="+mn-lt"/>
              </a:rPr>
              <a:t> </a:t>
            </a:r>
            <a:r>
              <a:rPr lang="en-US" sz="2900" b="1" spc="-49" err="1">
                <a:ea typeface="+mn-lt"/>
                <a:cs typeface="+mn-lt"/>
              </a:rPr>
              <a:t>yaptığı</a:t>
            </a:r>
            <a:r>
              <a:rPr lang="en-US" sz="2900" b="1" spc="-49">
                <a:ea typeface="+mn-lt"/>
                <a:cs typeface="+mn-lt"/>
              </a:rPr>
              <a:t> </a:t>
            </a:r>
            <a:r>
              <a:rPr lang="en-US" sz="2900" b="1" spc="-49" err="1">
                <a:ea typeface="+mn-lt"/>
                <a:cs typeface="+mn-lt"/>
              </a:rPr>
              <a:t>görsel</a:t>
            </a:r>
            <a:r>
              <a:rPr lang="en-US" sz="2900" b="1" spc="-49">
                <a:ea typeface="+mn-lt"/>
                <a:cs typeface="+mn-lt"/>
              </a:rPr>
              <a:t> </a:t>
            </a:r>
            <a:r>
              <a:rPr lang="en-US" sz="2900" b="1" spc="-49" err="1">
                <a:ea typeface="+mn-lt"/>
                <a:cs typeface="+mn-lt"/>
              </a:rPr>
              <a:t>hatalar</a:t>
            </a:r>
            <a:r>
              <a:rPr lang="en-US" sz="2900" b="1" spc="-49">
                <a:ea typeface="+mn-lt"/>
                <a:cs typeface="+mn-lt"/>
              </a:rPr>
              <a:t> </a:t>
            </a:r>
            <a:r>
              <a:rPr lang="en-US" sz="2900" b="1" spc="-49" err="1">
                <a:ea typeface="+mn-lt"/>
                <a:cs typeface="+mn-lt"/>
              </a:rPr>
              <a:t>kodla</a:t>
            </a:r>
            <a:r>
              <a:rPr lang="en-US" sz="2900" b="1" spc="-49">
                <a:ea typeface="+mn-lt"/>
                <a:cs typeface="+mn-lt"/>
              </a:rPr>
              <a:t> </a:t>
            </a:r>
            <a:r>
              <a:rPr lang="en-US" sz="2900" b="1" spc="-49" err="1">
                <a:ea typeface="+mn-lt"/>
                <a:cs typeface="+mn-lt"/>
              </a:rPr>
              <a:t>düzeltilir</a:t>
            </a:r>
            <a:r>
              <a:rPr lang="en-US" sz="2900" b="1" spc="-49">
                <a:ea typeface="+mn-lt"/>
                <a:cs typeface="+mn-lt"/>
              </a:rPr>
              <a:t>:</a:t>
            </a:r>
            <a:endParaRPr lang="en-US" sz="2900" b="1">
              <a:ea typeface="+mn-lt"/>
              <a:cs typeface="+mn-lt"/>
            </a:endParaRPr>
          </a:p>
          <a:p>
            <a:pPr marL="285750" lvl="1" indent="-285750">
              <a:buFont typeface="Arial"/>
              <a:buChar char="•"/>
            </a:pPr>
            <a:r>
              <a:rPr lang="en-US" sz="2900" b="1" spc="-49" err="1">
                <a:ea typeface="+mn-lt"/>
                <a:cs typeface="+mn-lt"/>
              </a:rPr>
              <a:t>Sayı</a:t>
            </a:r>
            <a:r>
              <a:rPr lang="en-US" sz="2900" b="1" spc="-49">
                <a:ea typeface="+mn-lt"/>
                <a:cs typeface="+mn-lt"/>
              </a:rPr>
              <a:t> </a:t>
            </a:r>
            <a:r>
              <a:rPr lang="en-US" sz="2900" b="1" spc="-49" err="1">
                <a:ea typeface="+mn-lt"/>
                <a:cs typeface="+mn-lt"/>
              </a:rPr>
              <a:t>beklenen</a:t>
            </a:r>
            <a:r>
              <a:rPr lang="en-US" sz="2900" b="1" spc="-49">
                <a:ea typeface="+mn-lt"/>
                <a:cs typeface="+mn-lt"/>
              </a:rPr>
              <a:t> </a:t>
            </a:r>
            <a:r>
              <a:rPr lang="en-US" sz="2900" b="1" spc="-49" err="1">
                <a:ea typeface="+mn-lt"/>
                <a:cs typeface="+mn-lt"/>
              </a:rPr>
              <a:t>yerde</a:t>
            </a:r>
            <a:r>
              <a:rPr lang="en-US" sz="2900" b="1" spc="-49">
                <a:ea typeface="+mn-lt"/>
                <a:cs typeface="+mn-lt"/>
              </a:rPr>
              <a:t> 'Z' </a:t>
            </a:r>
            <a:r>
              <a:rPr lang="en-US" sz="2900" b="1" spc="-49" err="1">
                <a:ea typeface="+mn-lt"/>
                <a:cs typeface="+mn-lt"/>
              </a:rPr>
              <a:t>okunmuşsa</a:t>
            </a:r>
            <a:r>
              <a:rPr lang="en-US" sz="2900" b="1" spc="-49">
                <a:ea typeface="+mn-lt"/>
                <a:cs typeface="+mn-lt"/>
              </a:rPr>
              <a:t> **'7'**ye </a:t>
            </a:r>
            <a:r>
              <a:rPr lang="en-US" sz="2900" b="1" spc="-49" err="1">
                <a:ea typeface="+mn-lt"/>
                <a:cs typeface="+mn-lt"/>
              </a:rPr>
              <a:t>dönüştürülür</a:t>
            </a:r>
            <a:r>
              <a:rPr lang="en-US" sz="2900" b="1" spc="-49">
                <a:ea typeface="+mn-lt"/>
                <a:cs typeface="+mn-lt"/>
              </a:rPr>
              <a:t>.</a:t>
            </a:r>
            <a:endParaRPr lang="en-US" sz="2900" b="1">
              <a:ea typeface="+mn-lt"/>
              <a:cs typeface="+mn-lt"/>
            </a:endParaRPr>
          </a:p>
          <a:p>
            <a:pPr marL="285750" lvl="1" indent="-285750">
              <a:buFont typeface="Arial"/>
              <a:buChar char="•"/>
            </a:pPr>
            <a:r>
              <a:rPr lang="en-US" sz="2900" b="1" spc="-49">
                <a:ea typeface="+mn-lt"/>
                <a:cs typeface="+mn-lt"/>
              </a:rPr>
              <a:t>'O' </a:t>
            </a:r>
            <a:r>
              <a:rPr lang="en-US" sz="2900" b="1" spc="-49" err="1">
                <a:ea typeface="+mn-lt"/>
                <a:cs typeface="+mn-lt"/>
              </a:rPr>
              <a:t>harfi</a:t>
            </a:r>
            <a:r>
              <a:rPr lang="en-US" sz="2900" b="1" spc="-49">
                <a:ea typeface="+mn-lt"/>
                <a:cs typeface="+mn-lt"/>
              </a:rPr>
              <a:t> </a:t>
            </a:r>
            <a:r>
              <a:rPr lang="en-US" sz="2900" b="1" spc="-49" err="1">
                <a:ea typeface="+mn-lt"/>
                <a:cs typeface="+mn-lt"/>
              </a:rPr>
              <a:t>okunmuşsa</a:t>
            </a:r>
            <a:r>
              <a:rPr lang="en-US" sz="2900" b="1" spc="-49">
                <a:ea typeface="+mn-lt"/>
                <a:cs typeface="+mn-lt"/>
              </a:rPr>
              <a:t> </a:t>
            </a:r>
            <a:r>
              <a:rPr lang="en-US" sz="2900" b="1" spc="-49" err="1">
                <a:ea typeface="+mn-lt"/>
                <a:cs typeface="+mn-lt"/>
              </a:rPr>
              <a:t>rakam</a:t>
            </a:r>
            <a:r>
              <a:rPr lang="en-US" sz="2900" b="1" spc="-49">
                <a:ea typeface="+mn-lt"/>
                <a:cs typeface="+mn-lt"/>
              </a:rPr>
              <a:t> </a:t>
            </a:r>
            <a:r>
              <a:rPr lang="en-US" sz="2900" b="1" spc="-49" err="1">
                <a:ea typeface="+mn-lt"/>
                <a:cs typeface="+mn-lt"/>
              </a:rPr>
              <a:t>olarak</a:t>
            </a:r>
            <a:r>
              <a:rPr lang="en-US" sz="2900" b="1" spc="-49">
                <a:ea typeface="+mn-lt"/>
                <a:cs typeface="+mn-lt"/>
              </a:rPr>
              <a:t> **'0'**a </a:t>
            </a:r>
            <a:r>
              <a:rPr lang="en-US" sz="2900" b="1" spc="-49" err="1">
                <a:ea typeface="+mn-lt"/>
                <a:cs typeface="+mn-lt"/>
              </a:rPr>
              <a:t>çevrilir</a:t>
            </a:r>
            <a:r>
              <a:rPr lang="en-US" sz="2900" b="1" spc="-49">
                <a:ea typeface="+mn-lt"/>
                <a:cs typeface="+mn-lt"/>
              </a:rPr>
              <a:t>.</a:t>
            </a:r>
            <a:endParaRPr lang="en-US" sz="2900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900" b="1" spc="-49">
                <a:solidFill>
                  <a:srgbClr val="C00000"/>
                </a:solidFill>
                <a:ea typeface="+mn-lt"/>
                <a:cs typeface="+mn-lt"/>
              </a:rPr>
              <a:t>TR </a:t>
            </a:r>
            <a:r>
              <a:rPr lang="en-US" sz="2900" b="1" spc="-49" err="1">
                <a:solidFill>
                  <a:srgbClr val="C00000"/>
                </a:solidFill>
                <a:ea typeface="+mn-lt"/>
                <a:cs typeface="+mn-lt"/>
              </a:rPr>
              <a:t>Bandı</a:t>
            </a:r>
            <a:r>
              <a:rPr lang="en-US" sz="2900" b="1" spc="-49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en-US" sz="2900" b="1" spc="-49" err="1">
                <a:solidFill>
                  <a:srgbClr val="C00000"/>
                </a:solidFill>
                <a:ea typeface="+mn-lt"/>
                <a:cs typeface="+mn-lt"/>
              </a:rPr>
              <a:t>Temizliği</a:t>
            </a:r>
            <a:r>
              <a:rPr lang="en-US" sz="2900" b="1" spc="-49">
                <a:solidFill>
                  <a:srgbClr val="C00000"/>
                </a:solidFill>
                <a:ea typeface="+mn-lt"/>
                <a:cs typeface="+mn-lt"/>
              </a:rPr>
              <a:t>:</a:t>
            </a:r>
            <a:r>
              <a:rPr lang="en-US" sz="2900" b="1" spc="-49">
                <a:ea typeface="+mn-lt"/>
                <a:cs typeface="+mn-lt"/>
              </a:rPr>
              <a:t> </a:t>
            </a:r>
            <a:r>
              <a:rPr lang="en-US" sz="2900" b="1" spc="-49" err="1">
                <a:ea typeface="+mn-lt"/>
                <a:cs typeface="+mn-lt"/>
              </a:rPr>
              <a:t>Plakanın</a:t>
            </a:r>
            <a:r>
              <a:rPr lang="en-US" sz="2900" b="1" spc="-49">
                <a:ea typeface="+mn-lt"/>
                <a:cs typeface="+mn-lt"/>
              </a:rPr>
              <a:t> </a:t>
            </a:r>
            <a:r>
              <a:rPr lang="en-US" sz="2900" b="1" spc="-49" err="1">
                <a:ea typeface="+mn-lt"/>
                <a:cs typeface="+mn-lt"/>
              </a:rPr>
              <a:t>solunda</a:t>
            </a:r>
            <a:r>
              <a:rPr lang="en-US" sz="2900" b="1" spc="-49">
                <a:ea typeface="+mn-lt"/>
                <a:cs typeface="+mn-lt"/>
              </a:rPr>
              <a:t> </a:t>
            </a:r>
            <a:r>
              <a:rPr lang="en-US" sz="2900" b="1" spc="-49" err="1">
                <a:ea typeface="+mn-lt"/>
                <a:cs typeface="+mn-lt"/>
              </a:rPr>
              <a:t>bulunan</a:t>
            </a:r>
            <a:r>
              <a:rPr lang="en-US" sz="2900" b="1" spc="-49">
                <a:ea typeface="+mn-lt"/>
                <a:cs typeface="+mn-lt"/>
              </a:rPr>
              <a:t> </a:t>
            </a:r>
            <a:r>
              <a:rPr lang="en-US" sz="2900" b="1" spc="-49" err="1">
                <a:ea typeface="+mn-lt"/>
                <a:cs typeface="+mn-lt"/>
              </a:rPr>
              <a:t>mavi</a:t>
            </a:r>
            <a:r>
              <a:rPr lang="en-US" sz="2900" b="1" spc="-49">
                <a:ea typeface="+mn-lt"/>
                <a:cs typeface="+mn-lt"/>
              </a:rPr>
              <a:t> "TR" </a:t>
            </a:r>
            <a:r>
              <a:rPr lang="en-US" sz="2900" b="1" spc="-49" err="1">
                <a:ea typeface="+mn-lt"/>
                <a:cs typeface="+mn-lt"/>
              </a:rPr>
              <a:t>bandının</a:t>
            </a:r>
            <a:r>
              <a:rPr lang="en-US" sz="2900" b="1" spc="-49">
                <a:ea typeface="+mn-lt"/>
                <a:cs typeface="+mn-lt"/>
              </a:rPr>
              <a:t> </a:t>
            </a:r>
            <a:r>
              <a:rPr lang="en-US" sz="2900" b="1" spc="-49" err="1">
                <a:ea typeface="+mn-lt"/>
                <a:cs typeface="+mn-lt"/>
              </a:rPr>
              <a:t>oluşturduğu</a:t>
            </a:r>
            <a:r>
              <a:rPr lang="en-US" sz="2900" b="1" spc="-49">
                <a:ea typeface="+mn-lt"/>
                <a:cs typeface="+mn-lt"/>
              </a:rPr>
              <a:t> </a:t>
            </a:r>
            <a:r>
              <a:rPr lang="en-US" sz="2900" b="1" spc="-49" err="1">
                <a:ea typeface="+mn-lt"/>
                <a:cs typeface="+mn-lt"/>
              </a:rPr>
              <a:t>gereksiz</a:t>
            </a:r>
            <a:r>
              <a:rPr lang="en-US" sz="2900" b="1" spc="-49">
                <a:ea typeface="+mn-lt"/>
                <a:cs typeface="+mn-lt"/>
              </a:rPr>
              <a:t> </a:t>
            </a:r>
            <a:r>
              <a:rPr lang="en-US" sz="2900" b="1" spc="-49" err="1">
                <a:ea typeface="+mn-lt"/>
                <a:cs typeface="+mn-lt"/>
              </a:rPr>
              <a:t>harf</a:t>
            </a:r>
            <a:r>
              <a:rPr lang="en-US" sz="2900" b="1" spc="-49">
                <a:ea typeface="+mn-lt"/>
                <a:cs typeface="+mn-lt"/>
              </a:rPr>
              <a:t> </a:t>
            </a:r>
            <a:r>
              <a:rPr lang="en-US" sz="2900" b="1" spc="-49" err="1">
                <a:ea typeface="+mn-lt"/>
                <a:cs typeface="+mn-lt"/>
              </a:rPr>
              <a:t>kalıntıları</a:t>
            </a:r>
            <a:r>
              <a:rPr lang="en-US" sz="2900" b="1" spc="-49">
                <a:ea typeface="+mn-lt"/>
                <a:cs typeface="+mn-lt"/>
              </a:rPr>
              <a:t> </a:t>
            </a:r>
            <a:r>
              <a:rPr lang="en-US" sz="2900" b="1" spc="-49" err="1">
                <a:ea typeface="+mn-lt"/>
                <a:cs typeface="+mn-lt"/>
              </a:rPr>
              <a:t>algoritmik</a:t>
            </a:r>
            <a:r>
              <a:rPr lang="en-US" sz="2900" b="1" spc="-49">
                <a:ea typeface="+mn-lt"/>
                <a:cs typeface="+mn-lt"/>
              </a:rPr>
              <a:t> </a:t>
            </a:r>
            <a:r>
              <a:rPr lang="en-US" sz="2900" b="1" spc="-49" err="1">
                <a:ea typeface="+mn-lt"/>
                <a:cs typeface="+mn-lt"/>
              </a:rPr>
              <a:t>olarak</a:t>
            </a:r>
            <a:r>
              <a:rPr lang="en-US" sz="2900" b="1" spc="-49">
                <a:ea typeface="+mn-lt"/>
                <a:cs typeface="+mn-lt"/>
              </a:rPr>
              <a:t> </a:t>
            </a:r>
            <a:r>
              <a:rPr lang="en-US" sz="2900" b="1" spc="-49" err="1">
                <a:ea typeface="+mn-lt"/>
                <a:cs typeface="+mn-lt"/>
              </a:rPr>
              <a:t>silinir</a:t>
            </a:r>
            <a:r>
              <a:rPr lang="en-US" sz="2900" b="1" spc="-49">
                <a:ea typeface="+mn-lt"/>
                <a:cs typeface="+mn-lt"/>
              </a:rPr>
              <a:t>.</a:t>
            </a:r>
            <a:endParaRPr lang="en-US" sz="2900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900" b="1" spc="-49">
                <a:solidFill>
                  <a:srgbClr val="C00000"/>
                </a:solidFill>
                <a:ea typeface="+mn-lt"/>
                <a:cs typeface="+mn-lt"/>
              </a:rPr>
              <a:t>Final </a:t>
            </a:r>
            <a:r>
              <a:rPr lang="en-US" sz="2900" b="1" spc="-49" err="1">
                <a:solidFill>
                  <a:srgbClr val="C00000"/>
                </a:solidFill>
                <a:ea typeface="+mn-lt"/>
                <a:cs typeface="+mn-lt"/>
              </a:rPr>
              <a:t>Çıktı</a:t>
            </a:r>
            <a:r>
              <a:rPr lang="en-US" sz="2900" b="1" spc="-49">
                <a:solidFill>
                  <a:srgbClr val="C00000"/>
                </a:solidFill>
                <a:ea typeface="+mn-lt"/>
                <a:cs typeface="+mn-lt"/>
              </a:rPr>
              <a:t>:</a:t>
            </a:r>
            <a:r>
              <a:rPr lang="en-US" sz="2900" b="1" spc="-49">
                <a:ea typeface="+mn-lt"/>
                <a:cs typeface="+mn-lt"/>
              </a:rPr>
              <a:t> Ham </a:t>
            </a:r>
            <a:r>
              <a:rPr lang="en-US" sz="2900" b="1" spc="-49" err="1">
                <a:ea typeface="+mn-lt"/>
                <a:cs typeface="+mn-lt"/>
              </a:rPr>
              <a:t>ve</a:t>
            </a:r>
            <a:r>
              <a:rPr lang="en-US" sz="2900" b="1" spc="-49">
                <a:ea typeface="+mn-lt"/>
                <a:cs typeface="+mn-lt"/>
              </a:rPr>
              <a:t> </a:t>
            </a:r>
            <a:r>
              <a:rPr lang="en-US" sz="2900" b="1" spc="-49" err="1">
                <a:ea typeface="+mn-lt"/>
                <a:cs typeface="+mn-lt"/>
              </a:rPr>
              <a:t>kirli</a:t>
            </a:r>
            <a:r>
              <a:rPr lang="en-US" sz="2900" b="1" spc="-49">
                <a:ea typeface="+mn-lt"/>
                <a:cs typeface="+mn-lt"/>
              </a:rPr>
              <a:t> </a:t>
            </a:r>
            <a:r>
              <a:rPr lang="en-US" sz="2900" b="1" spc="-49" err="1">
                <a:ea typeface="+mn-lt"/>
                <a:cs typeface="+mn-lt"/>
              </a:rPr>
              <a:t>metin</a:t>
            </a:r>
            <a:r>
              <a:rPr lang="en-US" sz="2900" b="1" spc="-49">
                <a:ea typeface="+mn-lt"/>
                <a:cs typeface="+mn-lt"/>
              </a:rPr>
              <a:t> </a:t>
            </a:r>
            <a:r>
              <a:rPr lang="en-US" sz="2900" b="1" spc="-49" err="1">
                <a:ea typeface="+mn-lt"/>
                <a:cs typeface="+mn-lt"/>
              </a:rPr>
              <a:t>verisi</a:t>
            </a:r>
            <a:r>
              <a:rPr lang="en-US" sz="2900" b="1" spc="-49">
                <a:ea typeface="+mn-lt"/>
                <a:cs typeface="+mn-lt"/>
              </a:rPr>
              <a:t>, </a:t>
            </a:r>
            <a:r>
              <a:rPr lang="en-US" sz="2900" b="1" spc="-49" err="1">
                <a:ea typeface="+mn-lt"/>
                <a:cs typeface="+mn-lt"/>
              </a:rPr>
              <a:t>sistemin</a:t>
            </a:r>
            <a:r>
              <a:rPr lang="en-US" sz="2900" b="1" spc="-49">
                <a:ea typeface="+mn-lt"/>
                <a:cs typeface="+mn-lt"/>
              </a:rPr>
              <a:t> </a:t>
            </a:r>
            <a:r>
              <a:rPr lang="en-US" sz="2900" b="1" spc="-49" err="1">
                <a:ea typeface="+mn-lt"/>
                <a:cs typeface="+mn-lt"/>
              </a:rPr>
              <a:t>veri</a:t>
            </a:r>
            <a:r>
              <a:rPr lang="en-US" sz="2900" b="1" spc="-49">
                <a:ea typeface="+mn-lt"/>
                <a:cs typeface="+mn-lt"/>
              </a:rPr>
              <a:t> </a:t>
            </a:r>
            <a:r>
              <a:rPr lang="en-US" sz="2900" b="1" spc="-49" err="1">
                <a:ea typeface="+mn-lt"/>
                <a:cs typeface="+mn-lt"/>
              </a:rPr>
              <a:t>tabanına</a:t>
            </a:r>
            <a:r>
              <a:rPr lang="en-US" sz="2900" b="1" spc="-49">
                <a:ea typeface="+mn-lt"/>
                <a:cs typeface="+mn-lt"/>
              </a:rPr>
              <a:t> </a:t>
            </a:r>
            <a:r>
              <a:rPr lang="en-US" sz="2900" b="1" spc="-49" err="1">
                <a:ea typeface="+mn-lt"/>
                <a:cs typeface="+mn-lt"/>
              </a:rPr>
              <a:t>kaydedebileceği</a:t>
            </a:r>
            <a:r>
              <a:rPr lang="en-US" sz="2900" b="1" spc="-49">
                <a:ea typeface="+mn-lt"/>
                <a:cs typeface="+mn-lt"/>
              </a:rPr>
              <a:t> </a:t>
            </a:r>
            <a:r>
              <a:rPr lang="en-US" sz="2900" b="1" spc="-49" err="1">
                <a:ea typeface="+mn-lt"/>
                <a:cs typeface="+mn-lt"/>
              </a:rPr>
              <a:t>saf</a:t>
            </a:r>
            <a:r>
              <a:rPr lang="en-US" sz="2900" b="1" spc="-49">
                <a:ea typeface="+mn-lt"/>
                <a:cs typeface="+mn-lt"/>
              </a:rPr>
              <a:t> </a:t>
            </a:r>
            <a:r>
              <a:rPr lang="en-US" sz="2900" b="1" spc="-49" err="1">
                <a:ea typeface="+mn-lt"/>
                <a:cs typeface="+mn-lt"/>
              </a:rPr>
              <a:t>ve</a:t>
            </a:r>
            <a:r>
              <a:rPr lang="en-US" sz="2900" b="1" spc="-49">
                <a:ea typeface="+mn-lt"/>
                <a:cs typeface="+mn-lt"/>
              </a:rPr>
              <a:t> </a:t>
            </a:r>
            <a:r>
              <a:rPr lang="en-US" sz="2900" b="1" spc="-49" err="1">
                <a:ea typeface="+mn-lt"/>
                <a:cs typeface="+mn-lt"/>
              </a:rPr>
              <a:t>doğru</a:t>
            </a:r>
            <a:r>
              <a:rPr lang="en-US" sz="2900" b="1" spc="-49">
                <a:ea typeface="+mn-lt"/>
                <a:cs typeface="+mn-lt"/>
              </a:rPr>
              <a:t> </a:t>
            </a:r>
            <a:r>
              <a:rPr lang="en-US" sz="2900" b="1" spc="-49" err="1">
                <a:ea typeface="+mn-lt"/>
                <a:cs typeface="+mn-lt"/>
              </a:rPr>
              <a:t>plaka</a:t>
            </a:r>
            <a:r>
              <a:rPr lang="en-US" sz="2900" b="1" spc="-49">
                <a:ea typeface="+mn-lt"/>
                <a:cs typeface="+mn-lt"/>
              </a:rPr>
              <a:t> </a:t>
            </a:r>
            <a:r>
              <a:rPr lang="en-US" sz="2900" b="1" spc="-49" err="1">
                <a:ea typeface="+mn-lt"/>
                <a:cs typeface="+mn-lt"/>
              </a:rPr>
              <a:t>metnine</a:t>
            </a:r>
            <a:r>
              <a:rPr lang="en-US" sz="2900" b="1" spc="-49">
                <a:ea typeface="+mn-lt"/>
                <a:cs typeface="+mn-lt"/>
              </a:rPr>
              <a:t> </a:t>
            </a:r>
            <a:r>
              <a:rPr lang="en-US" sz="2900" b="1" spc="-49" err="1">
                <a:ea typeface="+mn-lt"/>
                <a:cs typeface="+mn-lt"/>
              </a:rPr>
              <a:t>dönüştürülür</a:t>
            </a:r>
            <a:r>
              <a:rPr lang="en-US" sz="2900" b="1" spc="-49">
                <a:ea typeface="+mn-lt"/>
                <a:cs typeface="+mn-lt"/>
              </a:rPr>
              <a:t>.</a:t>
            </a:r>
            <a:endParaRPr lang="en-US" sz="2900">
              <a:ea typeface="+mn-lt"/>
              <a:cs typeface="+mn-lt"/>
            </a:endParaRPr>
          </a:p>
          <a:p>
            <a:br>
              <a:rPr lang="en-US" sz="2450" b="1" spc="-49">
                <a:ea typeface="+mn-lt"/>
                <a:cs typeface="+mn-lt"/>
              </a:rPr>
            </a:br>
            <a:br>
              <a:rPr lang="en-US" sz="2450" b="1" spc="-49">
                <a:ea typeface="+mn-lt"/>
                <a:cs typeface="+mn-lt"/>
              </a:rPr>
            </a:br>
            <a:endParaRPr lang="en-US" sz="2450" b="1" spc="-49">
              <a:ea typeface="Calibri"/>
              <a:cs typeface="Calibri"/>
            </a:endParaRPr>
          </a:p>
          <a:p>
            <a:pPr>
              <a:lnSpc>
                <a:spcPts val="3499"/>
              </a:lnSpc>
              <a:spcBef>
                <a:spcPct val="0"/>
              </a:spcBef>
            </a:pPr>
            <a:endParaRPr lang="en-US" sz="2450" b="1" spc="-49">
              <a:solidFill>
                <a:srgbClr val="1C191A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01F6DCD1-FB20-D4CF-0308-C566E1AA3B64}"/>
              </a:ext>
            </a:extLst>
          </p:cNvPr>
          <p:cNvSpPr txBox="1"/>
          <p:nvPr/>
        </p:nvSpPr>
        <p:spPr>
          <a:xfrm>
            <a:off x="375425" y="3524"/>
            <a:ext cx="6062578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OCR</a:t>
            </a:r>
          </a:p>
        </p:txBody>
      </p:sp>
    </p:spTree>
    <p:extLst>
      <p:ext uri="{BB962C8B-B14F-4D97-AF65-F5344CB8AC3E}">
        <p14:creationId xmlns:p14="http://schemas.microsoft.com/office/powerpoint/2010/main" val="590448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C0E9CB-96F8-4E19-1F89-9922C538C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BB49A796-1C13-4535-8664-9BBEC8367118}"/>
              </a:ext>
            </a:extLst>
          </p:cNvPr>
          <p:cNvSpPr txBox="1"/>
          <p:nvPr/>
        </p:nvSpPr>
        <p:spPr>
          <a:xfrm>
            <a:off x="375425" y="3524"/>
            <a:ext cx="6062578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OCR</a:t>
            </a:r>
            <a:endParaRPr lang="en-US" sz="8000">
              <a:solidFill>
                <a:srgbClr val="253439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36E2791D-3B1A-7EE9-BF2B-79ADA82147DC}"/>
              </a:ext>
            </a:extLst>
          </p:cNvPr>
          <p:cNvSpPr txBox="1"/>
          <p:nvPr/>
        </p:nvSpPr>
        <p:spPr>
          <a:xfrm>
            <a:off x="379900" y="1024177"/>
            <a:ext cx="17100833" cy="76020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3600"/>
              <a:t> </a:t>
            </a:r>
            <a:r>
              <a:rPr lang="tr-TR" sz="3600" b="1">
                <a:solidFill>
                  <a:srgbClr val="000000"/>
                </a:solidFill>
              </a:rPr>
              <a:t> </a:t>
            </a:r>
            <a:r>
              <a:rPr lang="tr-TR" sz="4000" b="1">
                <a:solidFill>
                  <a:srgbClr val="C00000"/>
                </a:solidFill>
              </a:rPr>
              <a:t>                          </a:t>
            </a:r>
            <a:r>
              <a:rPr lang="tr-TR" sz="4400" b="1">
                <a:solidFill>
                  <a:srgbClr val="C00000"/>
                </a:solidFill>
              </a:rPr>
              <a:t>Neden OCR (Optik Karakter Tanıma) Kullandık?</a:t>
            </a:r>
            <a:br>
              <a:rPr lang="tr-TR" sz="4000" b="1">
                <a:solidFill>
                  <a:srgbClr val="C00000"/>
                </a:solidFill>
                <a:ea typeface="Calibri"/>
                <a:cs typeface="Calibri"/>
              </a:rPr>
            </a:br>
            <a:endParaRPr lang="tr-TR" sz="4000" b="1">
              <a:solidFill>
                <a:srgbClr val="C00000"/>
              </a:solidFill>
              <a:ea typeface="Calibri"/>
              <a:cs typeface="Calibri"/>
            </a:endParaRPr>
          </a:p>
          <a:p>
            <a:r>
              <a:rPr lang="tr-TR" sz="3600" b="1">
                <a:ea typeface="+mn-lt"/>
                <a:cs typeface="+mn-lt"/>
              </a:rPr>
              <a:t> Veriyi Anlamlandırma: Neden Sadece Tespit Yetmez?</a:t>
            </a:r>
            <a:endParaRPr lang="tr-TR" sz="3600" b="1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tr-TR" sz="3600" b="1">
                <a:solidFill>
                  <a:srgbClr val="C00000"/>
                </a:solidFill>
                <a:ea typeface="+mn-lt"/>
                <a:cs typeface="+mn-lt"/>
              </a:rPr>
              <a:t>Pikselden Veriye Dönüşüm:</a:t>
            </a:r>
            <a:r>
              <a:rPr lang="tr-TR" sz="3000" b="1">
                <a:ea typeface="+mn-lt"/>
                <a:cs typeface="+mn-lt"/>
              </a:rPr>
              <a:t> YOLOv8 modelimiz plakanın yerini (koordinatlarını) mükemmel şekilde saptar; ancak plakanın içinde ne yazdığını "okuyamaz". OCR, bu görsel bilgiyi bilgisayarın işleyebileceği </a:t>
            </a:r>
            <a:r>
              <a:rPr lang="tr-TR" sz="3000" b="1" err="1">
                <a:ea typeface="+mn-lt"/>
                <a:cs typeface="+mn-lt"/>
              </a:rPr>
              <a:t>String</a:t>
            </a:r>
            <a:r>
              <a:rPr lang="tr-TR" sz="3000" b="1">
                <a:ea typeface="+mn-lt"/>
                <a:cs typeface="+mn-lt"/>
              </a:rPr>
              <a:t> (metin) formatına dönüştürür.</a:t>
            </a:r>
            <a:endParaRPr lang="tr-TR" sz="3000" b="1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tr-TR" sz="3600" b="1">
                <a:solidFill>
                  <a:srgbClr val="C00000"/>
                </a:solidFill>
                <a:ea typeface="+mn-lt"/>
                <a:cs typeface="+mn-lt"/>
              </a:rPr>
              <a:t>Otomasyon ve Veri Tabanı Kaydı:</a:t>
            </a:r>
            <a:r>
              <a:rPr lang="tr-TR" sz="3600" b="1">
                <a:ea typeface="+mn-lt"/>
                <a:cs typeface="+mn-lt"/>
              </a:rPr>
              <a:t> </a:t>
            </a:r>
            <a:r>
              <a:rPr lang="tr-TR" sz="3000" b="1">
                <a:ea typeface="+mn-lt"/>
                <a:cs typeface="+mn-lt"/>
              </a:rPr>
              <a:t>Bir plaka tanıma sisteminin asıl amacı, geçen araçların bilgisini bir Excel dosyasına veya veri tabanına kaydetmektir. OCR olmadan bu işlem manuel kalır; OCR ile süreç %100 otonom hale gelir.</a:t>
            </a:r>
            <a:endParaRPr lang="tr-TR" sz="3000" b="1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tr-TR" sz="3600" b="1">
                <a:solidFill>
                  <a:srgbClr val="C00000"/>
                </a:solidFill>
                <a:ea typeface="+mn-lt"/>
                <a:cs typeface="+mn-lt"/>
              </a:rPr>
              <a:t>Gerçek Zamanlı Karar Mekanizması:</a:t>
            </a:r>
            <a:r>
              <a:rPr lang="tr-TR" sz="3600" b="1">
                <a:ea typeface="+mn-lt"/>
                <a:cs typeface="+mn-lt"/>
              </a:rPr>
              <a:t> </a:t>
            </a:r>
            <a:r>
              <a:rPr lang="tr-TR" sz="3000" b="1">
                <a:ea typeface="+mn-lt"/>
                <a:cs typeface="+mn-lt"/>
              </a:rPr>
              <a:t>Okunan metin sayesinde sistem; "Bu araç otoparka girebilir mi?", "Hız sınırı aştı mı?" veya "Aranan bir araç mı?" gibi sorulara anlık yanıt verebilir.</a:t>
            </a:r>
            <a:endParaRPr lang="tr-TR" sz="3000" b="1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tr-TR" sz="3600" b="1">
                <a:solidFill>
                  <a:srgbClr val="C00000"/>
                </a:solidFill>
                <a:ea typeface="+mn-lt"/>
                <a:cs typeface="+mn-lt"/>
              </a:rPr>
              <a:t>İnsan Hatasını Minimize Etme:</a:t>
            </a:r>
            <a:r>
              <a:rPr lang="tr-TR" sz="3600" b="1">
                <a:ea typeface="+mn-lt"/>
                <a:cs typeface="+mn-lt"/>
              </a:rPr>
              <a:t> </a:t>
            </a:r>
            <a:r>
              <a:rPr lang="tr-TR" sz="3000" b="1">
                <a:ea typeface="+mn-lt"/>
                <a:cs typeface="+mn-lt"/>
              </a:rPr>
              <a:t>Binlerce görseli manuel olarak incelemek yorucu ve hataya açıktır. </a:t>
            </a:r>
            <a:r>
              <a:rPr lang="tr-TR" sz="3000" b="1" err="1">
                <a:ea typeface="+mn-lt"/>
                <a:cs typeface="+mn-lt"/>
              </a:rPr>
              <a:t>EasyOCR</a:t>
            </a:r>
            <a:r>
              <a:rPr lang="tr-TR" sz="3000" b="1">
                <a:ea typeface="+mn-lt"/>
                <a:cs typeface="+mn-lt"/>
              </a:rPr>
              <a:t> gibi derin öğrenme tabanlı motorlar, yorulmadan ve standart bir doğruluk payıyla veriyi dijitalleştirir.</a:t>
            </a:r>
            <a:endParaRPr lang="tr-TR" sz="3000" b="1"/>
          </a:p>
          <a:p>
            <a:pPr algn="l"/>
            <a:endParaRPr lang="tr-TR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9407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54E5AE-9627-AC0E-B666-5A3045377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39F1F598-566E-2B5F-5276-586A343B245A}"/>
              </a:ext>
            </a:extLst>
          </p:cNvPr>
          <p:cNvSpPr txBox="1"/>
          <p:nvPr/>
        </p:nvSpPr>
        <p:spPr>
          <a:xfrm>
            <a:off x="375425" y="3524"/>
            <a:ext cx="6062578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OCR</a:t>
            </a:r>
            <a:endParaRPr lang="en-US" sz="8000">
              <a:solidFill>
                <a:srgbClr val="253439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4179EBDD-09DD-D555-52D3-4F263635415F}"/>
              </a:ext>
            </a:extLst>
          </p:cNvPr>
          <p:cNvSpPr txBox="1"/>
          <p:nvPr/>
        </p:nvSpPr>
        <p:spPr>
          <a:xfrm>
            <a:off x="830379" y="1676070"/>
            <a:ext cx="16627613" cy="58477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4800" b="1">
                <a:solidFill>
                  <a:srgbClr val="C00000"/>
                </a:solidFill>
              </a:rPr>
              <a:t>                     OCR Kullanımının Stratejik Avantajları</a:t>
            </a:r>
            <a:br>
              <a:rPr lang="tr-TR" sz="4000" b="1">
                <a:solidFill>
                  <a:srgbClr val="C00000"/>
                </a:solidFill>
                <a:ea typeface="Calibri"/>
                <a:cs typeface="Calibri"/>
              </a:rPr>
            </a:br>
            <a:endParaRPr lang="tr-TR" sz="4000" b="1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tr-TR" sz="3600" b="1">
                <a:solidFill>
                  <a:srgbClr val="C00000"/>
                </a:solidFill>
                <a:ea typeface="+mn-lt"/>
                <a:cs typeface="+mn-lt"/>
              </a:rPr>
              <a:t>Genişletilebilirlik:</a:t>
            </a:r>
            <a:r>
              <a:rPr lang="tr-TR" sz="3200">
                <a:ea typeface="+mn-lt"/>
                <a:cs typeface="+mn-lt"/>
              </a:rPr>
              <a:t> </a:t>
            </a:r>
            <a:r>
              <a:rPr lang="tr-TR" sz="3200" b="1">
                <a:ea typeface="+mn-lt"/>
                <a:cs typeface="+mn-lt"/>
              </a:rPr>
              <a:t>Sistem sadece Türk plakalarını değil, OCR sayesinde farklı dillerdeki ve formatlardaki metinleri de okuyacak şekilde kolayca güncellenebilir.</a:t>
            </a:r>
            <a:br>
              <a:rPr lang="tr-TR" sz="3200" b="1">
                <a:ea typeface="+mn-lt"/>
                <a:cs typeface="+mn-lt"/>
              </a:rPr>
            </a:br>
            <a:endParaRPr lang="tr-TR" sz="3200" b="1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tr-TR" sz="3600" b="1">
                <a:solidFill>
                  <a:srgbClr val="C00000"/>
                </a:solidFill>
                <a:ea typeface="+mn-lt"/>
                <a:cs typeface="+mn-lt"/>
              </a:rPr>
              <a:t>Düşük Maliyetli Dijitalleşme:</a:t>
            </a:r>
            <a:r>
              <a:rPr lang="tr-TR" sz="3200" b="1">
                <a:ea typeface="+mn-lt"/>
                <a:cs typeface="+mn-lt"/>
              </a:rPr>
              <a:t> Herhangi bir sensöre (RFID vb.) ihtiyaç duymadan, sadece standart bir kamera görüntüsüyle gelişmiş bir takip sistemi kurulmasına olanak tanır.</a:t>
            </a:r>
            <a:br>
              <a:rPr lang="tr-TR" sz="3200" b="1">
                <a:ea typeface="+mn-lt"/>
                <a:cs typeface="+mn-lt"/>
              </a:rPr>
            </a:br>
            <a:endParaRPr lang="tr-TR" sz="3200" b="1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tr-TR" sz="3600" b="1">
                <a:solidFill>
                  <a:srgbClr val="C00000"/>
                </a:solidFill>
                <a:ea typeface="+mn-lt"/>
                <a:cs typeface="+mn-lt"/>
              </a:rPr>
              <a:t>Hukuki ve İdari Kanıt:</a:t>
            </a:r>
            <a:r>
              <a:rPr lang="tr-TR" sz="3200" b="1">
                <a:ea typeface="+mn-lt"/>
                <a:cs typeface="+mn-lt"/>
              </a:rPr>
              <a:t> Görselin üzerine okunan plakanın metin olarak basılması, denetim süreçlerinde dijital bir imza görevi görür.</a:t>
            </a:r>
            <a:endParaRPr lang="tr-TR" sz="3200" b="1">
              <a:ea typeface="Calibri"/>
              <a:cs typeface="Calibri"/>
            </a:endParaRPr>
          </a:p>
          <a:p>
            <a:pPr algn="l"/>
            <a:endParaRPr lang="tr-TR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5451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AF50FD-6E10-CBE7-8464-F4EC8212A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E962359C-30D3-269D-FAB8-E0A20E873A36}"/>
              </a:ext>
            </a:extLst>
          </p:cNvPr>
          <p:cNvSpPr txBox="1"/>
          <p:nvPr/>
        </p:nvSpPr>
        <p:spPr>
          <a:xfrm>
            <a:off x="375425" y="3524"/>
            <a:ext cx="6062578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OCR</a:t>
            </a:r>
            <a:endParaRPr lang="en-US" sz="8000">
              <a:solidFill>
                <a:srgbClr val="253439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169DC66C-3436-3AEB-427F-EDED1E67DBEF}"/>
              </a:ext>
            </a:extLst>
          </p:cNvPr>
          <p:cNvSpPr txBox="1"/>
          <p:nvPr/>
        </p:nvSpPr>
        <p:spPr>
          <a:xfrm>
            <a:off x="376541" y="1171805"/>
            <a:ext cx="17266348" cy="92332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4800" b="1">
                <a:solidFill>
                  <a:srgbClr val="C00000"/>
                </a:solidFill>
              </a:rPr>
              <a:t>                   </a:t>
            </a:r>
            <a:r>
              <a:rPr lang="tr-TR" sz="4800" b="1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tr-TR" sz="4800" b="1" err="1">
                <a:ea typeface="+mn-lt"/>
                <a:cs typeface="+mn-lt"/>
              </a:rPr>
              <a:t>EasyOCR</a:t>
            </a:r>
            <a:r>
              <a:rPr lang="tr-TR" sz="4800" b="1">
                <a:ea typeface="+mn-lt"/>
                <a:cs typeface="+mn-lt"/>
              </a:rPr>
              <a:t> Arka Plan Çalışma Mekanizması</a:t>
            </a:r>
            <a:br>
              <a:rPr lang="tr-TR" sz="4800">
                <a:ea typeface="+mn-lt"/>
                <a:cs typeface="+mn-lt"/>
              </a:rPr>
            </a:br>
            <a:r>
              <a:rPr lang="tr-TR" sz="3600" b="1">
                <a:solidFill>
                  <a:srgbClr val="C00000"/>
                </a:solidFill>
                <a:ea typeface="+mn-lt"/>
                <a:cs typeface="+mn-lt"/>
              </a:rPr>
              <a:t>1. Özellik Çıkarımı (CNN - </a:t>
            </a:r>
            <a:r>
              <a:rPr lang="tr-TR" sz="3600" b="1" err="1">
                <a:solidFill>
                  <a:srgbClr val="C00000"/>
                </a:solidFill>
                <a:ea typeface="+mn-lt"/>
                <a:cs typeface="+mn-lt"/>
              </a:rPr>
              <a:t>ResNet</a:t>
            </a:r>
            <a:r>
              <a:rPr lang="tr-TR" sz="3600" b="1">
                <a:solidFill>
                  <a:srgbClr val="C00000"/>
                </a:solidFill>
                <a:ea typeface="+mn-lt"/>
                <a:cs typeface="+mn-lt"/>
              </a:rPr>
              <a:t>):</a:t>
            </a:r>
            <a:endParaRPr lang="tr-TR" sz="3600">
              <a:solidFill>
                <a:srgbClr val="C00000"/>
              </a:solidFill>
              <a:ea typeface="+mn-lt"/>
              <a:cs typeface="+mn-lt"/>
            </a:endParaRPr>
          </a:p>
          <a:p>
            <a:pPr marL="285750" lvl="1" indent="-285750">
              <a:buFont typeface="Arial"/>
              <a:buChar char="•"/>
            </a:pPr>
            <a:r>
              <a:rPr lang="tr-TR" sz="3600" b="1">
                <a:ea typeface="+mn-lt"/>
                <a:cs typeface="+mn-lt"/>
              </a:rPr>
              <a:t>Sistem, plakayı küçük parçalara ayırarak görseldeki kenar, köşe ve kavisleri tarar.</a:t>
            </a:r>
            <a:endParaRPr lang="tr-TR" sz="3600" b="1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tr-TR" sz="3600" b="1">
                <a:ea typeface="+mn-lt"/>
                <a:cs typeface="+mn-lt"/>
              </a:rPr>
              <a:t>Görev: Harf ve rakamların geometrik yapısını (örneğin '8'in yuvarlaklığı, 'A'nın üçgen yapısı) sayısal verilere dönüştürür.</a:t>
            </a:r>
            <a:endParaRPr lang="tr-TR" sz="3600" b="1">
              <a:ea typeface="Calibri"/>
              <a:cs typeface="Calibri"/>
            </a:endParaRPr>
          </a:p>
          <a:p>
            <a:r>
              <a:rPr lang="tr-TR" sz="3600" b="1">
                <a:solidFill>
                  <a:srgbClr val="C00000"/>
                </a:solidFill>
                <a:ea typeface="+mn-lt"/>
                <a:cs typeface="+mn-lt"/>
              </a:rPr>
              <a:t>2. Sıralı Analiz (RNN - LSTM):</a:t>
            </a:r>
            <a:endParaRPr lang="tr-TR" sz="3600">
              <a:solidFill>
                <a:srgbClr val="C00000"/>
              </a:solidFill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tr-TR" sz="3600" b="1">
                <a:ea typeface="+mn-lt"/>
                <a:cs typeface="+mn-lt"/>
              </a:rPr>
              <a:t>Karakterlerin sadece şekline değil, birbirleriyle olan dizilim sırasına odaklanır.</a:t>
            </a:r>
            <a:endParaRPr lang="tr-TR" sz="3600" b="1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tr-TR" sz="3600" b="1">
                <a:ea typeface="+mn-lt"/>
                <a:cs typeface="+mn-lt"/>
              </a:rPr>
              <a:t>Görev: Karakterler arasındaki boşlukları ve sıralama mantığını (</a:t>
            </a:r>
            <a:r>
              <a:rPr lang="tr-TR" sz="3600" b="1" err="1">
                <a:ea typeface="+mn-lt"/>
                <a:cs typeface="+mn-lt"/>
              </a:rPr>
              <a:t>Örn</a:t>
            </a:r>
            <a:r>
              <a:rPr lang="tr-TR" sz="3600" b="1">
                <a:ea typeface="+mn-lt"/>
                <a:cs typeface="+mn-lt"/>
              </a:rPr>
              <a:t>: "34"ten sonra harf gelme olasılığı) analiz eder.</a:t>
            </a:r>
            <a:endParaRPr lang="tr-TR" sz="3600" b="1">
              <a:ea typeface="Calibri"/>
              <a:cs typeface="Calibri"/>
            </a:endParaRPr>
          </a:p>
          <a:p>
            <a:r>
              <a:rPr lang="tr-TR" sz="3600" b="1">
                <a:solidFill>
                  <a:srgbClr val="C00000"/>
                </a:solidFill>
                <a:ea typeface="+mn-lt"/>
                <a:cs typeface="+mn-lt"/>
              </a:rPr>
              <a:t>3. Karakter Eşleştirme (CTC </a:t>
            </a:r>
            <a:r>
              <a:rPr lang="tr-TR" sz="3600" b="1" err="1">
                <a:solidFill>
                  <a:srgbClr val="C00000"/>
                </a:solidFill>
                <a:ea typeface="+mn-lt"/>
                <a:cs typeface="+mn-lt"/>
              </a:rPr>
              <a:t>Decoder</a:t>
            </a:r>
            <a:r>
              <a:rPr lang="tr-TR" sz="3600" b="1">
                <a:solidFill>
                  <a:srgbClr val="C00000"/>
                </a:solidFill>
                <a:ea typeface="+mn-lt"/>
                <a:cs typeface="+mn-lt"/>
              </a:rPr>
              <a:t>):</a:t>
            </a:r>
            <a:endParaRPr lang="tr-TR" sz="3600">
              <a:solidFill>
                <a:srgbClr val="C00000"/>
              </a:solidFill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tr-TR" sz="3600" b="1">
                <a:ea typeface="+mn-lt"/>
                <a:cs typeface="+mn-lt"/>
              </a:rPr>
              <a:t>Elde edilen tüm sayısal verileri, kütüphanesindeki alfabe ve rakamlarla eşleştirir.</a:t>
            </a:r>
            <a:endParaRPr lang="tr-TR" sz="3600" b="1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tr-TR" sz="3600" b="1">
                <a:ea typeface="+mn-lt"/>
                <a:cs typeface="+mn-lt"/>
              </a:rPr>
              <a:t>Görev: "Bu şekil %98 ihtimalle 'B' harfidir" kararını vererek görseli dijital metne (</a:t>
            </a:r>
            <a:r>
              <a:rPr lang="tr-TR" sz="3600" b="1" err="1">
                <a:ea typeface="+mn-lt"/>
                <a:cs typeface="+mn-lt"/>
              </a:rPr>
              <a:t>String</a:t>
            </a:r>
            <a:r>
              <a:rPr lang="tr-TR" sz="3600" b="1">
                <a:ea typeface="+mn-lt"/>
                <a:cs typeface="+mn-lt"/>
              </a:rPr>
              <a:t>) çevirir.</a:t>
            </a:r>
            <a:endParaRPr lang="tr-TR" sz="3600" b="1">
              <a:ea typeface="Calibri"/>
              <a:cs typeface="Calibri"/>
            </a:endParaRPr>
          </a:p>
          <a:p>
            <a:r>
              <a:rPr lang="tr-TR" sz="4800" b="1">
                <a:ea typeface="+mn-lt"/>
                <a:cs typeface="+mn-lt"/>
              </a:rPr>
              <a:t>"YOLOv8 nesneyi görür, CNN katmanı şekilleri çözümler, RNN    katmanı harfleri sıraya dizer, CTC ise son metni yazar."</a:t>
            </a:r>
            <a:endParaRPr lang="tr-TR" b="1"/>
          </a:p>
          <a:p>
            <a:pPr algn="l"/>
            <a:endParaRPr lang="tr-TR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8498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9E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30053" y="1250074"/>
            <a:ext cx="8518879" cy="2308885"/>
            <a:chOff x="-12124377" y="-981421"/>
            <a:chExt cx="9773539" cy="2342436"/>
          </a:xfrm>
        </p:grpSpPr>
        <p:sp>
          <p:nvSpPr>
            <p:cNvPr id="3" name="Freeform 3"/>
            <p:cNvSpPr/>
            <p:nvPr/>
          </p:nvSpPr>
          <p:spPr>
            <a:xfrm>
              <a:off x="-11788611" y="-209176"/>
              <a:ext cx="349754" cy="436033"/>
            </a:xfrm>
            <a:custGeom>
              <a:avLst/>
              <a:gdLst/>
              <a:ahLst/>
              <a:cxnLst/>
              <a:rect l="l" t="t" r="r" b="b"/>
              <a:pathLst>
                <a:path w="349754" h="436033">
                  <a:moveTo>
                    <a:pt x="0" y="0"/>
                  </a:moveTo>
                  <a:lnTo>
                    <a:pt x="349754" y="0"/>
                  </a:lnTo>
                  <a:lnTo>
                    <a:pt x="349754" y="436033"/>
                  </a:lnTo>
                  <a:lnTo>
                    <a:pt x="0" y="4360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12124377" y="-981421"/>
              <a:ext cx="9773539" cy="234243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endParaRPr lang="en-US" sz="3200" b="1" spc="-59">
                <a:solidFill>
                  <a:srgbClr val="1C191A"/>
                </a:solidFill>
                <a:latin typeface="Lato"/>
                <a:ea typeface="Lato"/>
                <a:cs typeface="Lato"/>
              </a:endParaRPr>
            </a:p>
            <a:p>
              <a:pPr>
                <a:lnSpc>
                  <a:spcPts val="4199"/>
                </a:lnSpc>
                <a:spcBef>
                  <a:spcPct val="0"/>
                </a:spcBef>
              </a:pPr>
              <a:r>
                <a:rPr lang="en-US" sz="3200" b="1" spc="-59">
                  <a:solidFill>
                    <a:srgbClr val="1C191A"/>
                  </a:solidFill>
                  <a:latin typeface="Lato"/>
                  <a:ea typeface="Lato"/>
                  <a:cs typeface="Lato"/>
                  <a:sym typeface="Lato"/>
                </a:rPr>
                <a:t>Yolo </a:t>
              </a:r>
              <a:r>
                <a:rPr lang="en-US" sz="3200" b="1" spc="-59" err="1">
                  <a:solidFill>
                    <a:srgbClr val="1C191A"/>
                  </a:solidFill>
                  <a:latin typeface="Lato"/>
                  <a:ea typeface="Lato"/>
                  <a:cs typeface="Lato"/>
                  <a:sym typeface="Lato"/>
                </a:rPr>
                <a:t>ile</a:t>
              </a:r>
              <a:r>
                <a:rPr lang="en-US" sz="3200" b="1" spc="-59">
                  <a:solidFill>
                    <a:srgbClr val="1C191A"/>
                  </a:solidFill>
                  <a:latin typeface="Lato"/>
                  <a:ea typeface="Lato"/>
                  <a:cs typeface="Lato"/>
                  <a:sym typeface="Lato"/>
                </a:rPr>
                <a:t> </a:t>
              </a:r>
              <a:r>
                <a:rPr lang="en-US" sz="3200" b="1" spc="-59" err="1">
                  <a:solidFill>
                    <a:srgbClr val="1C191A"/>
                  </a:solidFill>
                  <a:latin typeface="Lato"/>
                  <a:ea typeface="Lato"/>
                  <a:cs typeface="Lato"/>
                  <a:sym typeface="Lato"/>
                </a:rPr>
                <a:t>plaka</a:t>
              </a:r>
              <a:r>
                <a:rPr lang="en-US" sz="3200" b="1" spc="-59">
                  <a:solidFill>
                    <a:srgbClr val="1C191A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3200" b="1" spc="-59" err="1">
                  <a:solidFill>
                    <a:srgbClr val="1C191A"/>
                  </a:solidFill>
                  <a:latin typeface="Lato"/>
                  <a:ea typeface="Lato"/>
                  <a:cs typeface="Lato"/>
                  <a:sym typeface="Lato"/>
                </a:rPr>
                <a:t>görüntüsü</a:t>
              </a:r>
              <a:r>
                <a:rPr lang="en-US" sz="3200" b="1" spc="-59">
                  <a:solidFill>
                    <a:srgbClr val="1C191A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3200" b="1" spc="-59" err="1">
                  <a:solidFill>
                    <a:srgbClr val="1C191A"/>
                  </a:solidFill>
                  <a:latin typeface="Lato"/>
                  <a:ea typeface="Lato"/>
                  <a:cs typeface="Lato"/>
                  <a:sym typeface="Lato"/>
                </a:rPr>
                <a:t>tespit</a:t>
              </a:r>
              <a:r>
                <a:rPr lang="en-US" sz="3200" b="1" spc="-59">
                  <a:solidFill>
                    <a:srgbClr val="1C191A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3200" b="1" spc="-59" err="1">
                  <a:solidFill>
                    <a:srgbClr val="1C191A"/>
                  </a:solidFill>
                  <a:latin typeface="Lato"/>
                  <a:ea typeface="Lato"/>
                  <a:cs typeface="Lato"/>
                  <a:sym typeface="Lato"/>
                </a:rPr>
                <a:t>edildikten</a:t>
              </a:r>
              <a:r>
                <a:rPr lang="en-US" sz="3200" b="1" spc="-59">
                  <a:solidFill>
                    <a:srgbClr val="1C191A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3200" b="1" spc="-59" err="1">
                  <a:solidFill>
                    <a:srgbClr val="1C191A"/>
                  </a:solidFill>
                  <a:latin typeface="Lato"/>
                  <a:ea typeface="Lato"/>
                  <a:cs typeface="Lato"/>
                  <a:sym typeface="Lato"/>
                </a:rPr>
                <a:t>sonra</a:t>
              </a:r>
              <a:r>
                <a:rPr lang="en-US" sz="3200" b="1" spc="-59">
                  <a:solidFill>
                    <a:srgbClr val="1C191A"/>
                  </a:solidFill>
                  <a:latin typeface="Lato"/>
                  <a:ea typeface="Lato"/>
                  <a:cs typeface="Lato"/>
                  <a:sym typeface="Lato"/>
                </a:rPr>
                <a:t> OpenCV </a:t>
              </a:r>
              <a:r>
                <a:rPr lang="en-US" sz="3200" b="1" spc="-59" err="1">
                  <a:solidFill>
                    <a:srgbClr val="1C191A"/>
                  </a:solidFill>
                  <a:latin typeface="Lato"/>
                  <a:ea typeface="Lato"/>
                  <a:cs typeface="Lato"/>
                  <a:sym typeface="Lato"/>
                </a:rPr>
                <a:t>yardımıyla</a:t>
              </a:r>
              <a:br>
                <a:rPr lang="en-US">
                  <a:sym typeface="Lato"/>
                </a:rPr>
              </a:br>
              <a:r>
                <a:rPr lang="en-US" sz="3200" b="1" spc="-59" err="1">
                  <a:solidFill>
                    <a:srgbClr val="1C191A"/>
                  </a:solidFill>
                  <a:latin typeface="Lato"/>
                  <a:ea typeface="Lato"/>
                  <a:cs typeface="Lato"/>
                </a:rPr>
                <a:t>OCR'a</a:t>
              </a:r>
              <a:r>
                <a:rPr lang="en-US" sz="3200" b="1" spc="-59">
                  <a:solidFill>
                    <a:srgbClr val="1C191A"/>
                  </a:solidFill>
                  <a:latin typeface="Lato"/>
                  <a:ea typeface="Lato"/>
                  <a:cs typeface="Lato"/>
                </a:rPr>
                <a:t> </a:t>
              </a:r>
              <a:r>
                <a:rPr lang="en-US" sz="3200" b="1" spc="-59" err="1">
                  <a:solidFill>
                    <a:srgbClr val="1C191A"/>
                  </a:solidFill>
                  <a:latin typeface="Lato"/>
                  <a:ea typeface="Lato"/>
                  <a:cs typeface="Lato"/>
                </a:rPr>
                <a:t>hazır</a:t>
              </a:r>
              <a:r>
                <a:rPr lang="en-US" sz="3200" b="1" spc="-59">
                  <a:solidFill>
                    <a:srgbClr val="1C191A"/>
                  </a:solidFill>
                  <a:latin typeface="Lato"/>
                  <a:ea typeface="Lato"/>
                  <a:cs typeface="Lato"/>
                </a:rPr>
                <a:t> hale </a:t>
              </a:r>
              <a:r>
                <a:rPr lang="en-US" sz="3200" b="1" spc="-59" err="1">
                  <a:solidFill>
                    <a:srgbClr val="1C191A"/>
                  </a:solidFill>
                  <a:latin typeface="Lato"/>
                  <a:ea typeface="Lato"/>
                  <a:cs typeface="Lato"/>
                </a:rPr>
                <a:t>getirilir</a:t>
              </a:r>
              <a:r>
                <a:rPr lang="en-US" sz="3200" b="1" spc="-59">
                  <a:solidFill>
                    <a:srgbClr val="1C191A"/>
                  </a:solidFill>
                  <a:latin typeface="Lato"/>
                  <a:ea typeface="Lato"/>
                  <a:cs typeface="Lato"/>
                </a:rPr>
                <a:t>.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26867" y="565814"/>
            <a:ext cx="6062578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253439"/>
                </a:solidFill>
                <a:latin typeface="Lato"/>
                <a:ea typeface="Lato"/>
                <a:cs typeface="Lato"/>
              </a:rPr>
              <a:t>ÖRNEK</a:t>
            </a:r>
            <a:endParaRPr lang="en-US" sz="8000">
              <a:solidFill>
                <a:srgbClr val="25343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" name="Resim 7" descr="metin, taşıt, araç, kara taşıtı, araba lastiğ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BE7C19B0-F15F-9B2C-6B5D-4873364F56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27" t="23" r="13264" b="160"/>
          <a:stretch>
            <a:fillRect/>
          </a:stretch>
        </p:blipFill>
        <p:spPr>
          <a:xfrm>
            <a:off x="315113" y="3745187"/>
            <a:ext cx="9149350" cy="6131276"/>
          </a:xfrm>
          <a:prstGeom prst="rect">
            <a:avLst/>
          </a:prstGeom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8164DF46-E60E-9CD1-364E-088E51C3C424}"/>
              </a:ext>
            </a:extLst>
          </p:cNvPr>
          <p:cNvSpPr txBox="1"/>
          <p:nvPr/>
        </p:nvSpPr>
        <p:spPr>
          <a:xfrm>
            <a:off x="10362362" y="1081986"/>
            <a:ext cx="7644821" cy="26457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endParaRPr lang="en-US" sz="3200" b="1" spc="-59">
              <a:solidFill>
                <a:srgbClr val="1C191A"/>
              </a:solidFill>
              <a:latin typeface="Lato"/>
              <a:ea typeface="Lato"/>
              <a:cs typeface="Lato"/>
            </a:endParaRPr>
          </a:p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3200" b="1" spc="-5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Plaka </a:t>
            </a:r>
            <a:r>
              <a:rPr lang="en-US" sz="3200" b="1" spc="-59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görüntüsü</a:t>
            </a:r>
            <a:r>
              <a:rPr lang="en-US" sz="3200" b="1" spc="-5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spc="-59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tespiti</a:t>
            </a:r>
            <a:r>
              <a:rPr lang="en-US" sz="3200" b="1" spc="-5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spc="-59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ve</a:t>
            </a:r>
            <a:r>
              <a:rPr lang="en-US" sz="3200" b="1" spc="-5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 </a:t>
            </a:r>
            <a:r>
              <a:rPr lang="en-US" sz="3200" b="1" spc="-59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plakayı</a:t>
            </a:r>
            <a:r>
              <a:rPr lang="en-US" sz="3200" b="1" spc="-5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 </a:t>
            </a:r>
            <a:r>
              <a:rPr lang="en-US" sz="3200" b="1" spc="-59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OCR'a</a:t>
            </a:r>
            <a:r>
              <a:rPr lang="en-US" sz="3200" b="1" spc="-5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spc="-59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hazır</a:t>
            </a:r>
            <a:r>
              <a:rPr lang="en-US" sz="3200" b="1" spc="-5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hale </a:t>
            </a:r>
            <a:r>
              <a:rPr lang="en-US" sz="3200" b="1" spc="-59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getirdikten</a:t>
            </a:r>
            <a:r>
              <a:rPr lang="en-US" sz="3200" b="1" spc="-5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spc="-59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sonra</a:t>
            </a:r>
            <a:r>
              <a:rPr lang="en-US" sz="3200" b="1" spc="-5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, "16 JNM 24" </a:t>
            </a:r>
            <a:r>
              <a:rPr lang="en-US" sz="3200" b="1" spc="-59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ifadesini</a:t>
            </a:r>
            <a:r>
              <a:rPr lang="en-US" sz="3200" b="1" spc="-5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spc="-59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görüntüden</a:t>
            </a:r>
            <a:r>
              <a:rPr lang="en-US" sz="3200" b="1" spc="-5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spc="-59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metin</a:t>
            </a:r>
            <a:r>
              <a:rPr lang="en-US" sz="3200" b="1" spc="-5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spc="-59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formatına</a:t>
            </a:r>
            <a:r>
              <a:rPr lang="en-US" sz="3200" b="1" spc="-5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spc="-59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dönüştürür</a:t>
            </a:r>
            <a:r>
              <a:rPr lang="en-US" sz="3200" b="1" spc="-5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lang="en-US" sz="3200" b="1" spc="-59">
              <a:solidFill>
                <a:srgbClr val="1C191A"/>
              </a:solidFill>
              <a:latin typeface="Lato"/>
              <a:ea typeface="Lato"/>
              <a:cs typeface="Lato"/>
            </a:endParaRPr>
          </a:p>
        </p:txBody>
      </p:sp>
      <p:pic>
        <p:nvPicPr>
          <p:cNvPr id="13" name="Resim 12" descr="metin, ekran görüntüsü, yazı tip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645B2B65-C62F-759B-4207-C4024CFEB78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260" t="-2899" r="35371" b="2898"/>
          <a:stretch>
            <a:fillRect/>
          </a:stretch>
        </p:blipFill>
        <p:spPr>
          <a:xfrm>
            <a:off x="9623037" y="5148033"/>
            <a:ext cx="8387329" cy="232046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769177" y="779369"/>
            <a:ext cx="9157628" cy="90213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 spc="-49">
                <a:ea typeface="+mn-lt"/>
                <a:cs typeface="+mn-lt"/>
              </a:rPr>
              <a:t>Araba </a:t>
            </a:r>
            <a:r>
              <a:rPr lang="en-US" sz="2800" b="1" spc="-49" err="1">
                <a:ea typeface="+mn-lt"/>
                <a:cs typeface="+mn-lt"/>
              </a:rPr>
              <a:t>plaka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tanıma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sistemlerinde</a:t>
            </a:r>
            <a:r>
              <a:rPr lang="en-US" sz="2800" b="1" spc="-49">
                <a:ea typeface="+mn-lt"/>
                <a:cs typeface="+mn-lt"/>
              </a:rPr>
              <a:t> Accuracy </a:t>
            </a:r>
            <a:r>
              <a:rPr lang="en-US" sz="2800" b="1" spc="-49" err="1">
                <a:ea typeface="+mn-lt"/>
                <a:cs typeface="+mn-lt"/>
              </a:rPr>
              <a:t>yerine</a:t>
            </a:r>
            <a:r>
              <a:rPr lang="en-US" sz="2800" b="1" spc="-49">
                <a:ea typeface="+mn-lt"/>
                <a:cs typeface="+mn-lt"/>
              </a:rPr>
              <a:t> mAP50 </a:t>
            </a:r>
            <a:r>
              <a:rPr lang="en-US" sz="2800" b="1" spc="-49" err="1">
                <a:ea typeface="+mn-lt"/>
                <a:cs typeface="+mn-lt"/>
              </a:rPr>
              <a:t>kullanılmasının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temel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nedenleri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şunlardır</a:t>
            </a:r>
            <a:r>
              <a:rPr lang="en-US" sz="2800" b="1" spc="-49">
                <a:ea typeface="+mn-lt"/>
                <a:cs typeface="+mn-lt"/>
              </a:rPr>
              <a:t>:</a:t>
            </a:r>
            <a:endParaRPr lang="tr-TR" sz="2800" b="1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 b="1" spc="-49" err="1">
                <a:solidFill>
                  <a:srgbClr val="C00000"/>
                </a:solidFill>
                <a:ea typeface="+mn-lt"/>
                <a:cs typeface="+mn-lt"/>
              </a:rPr>
              <a:t>Konum</a:t>
            </a:r>
            <a:r>
              <a:rPr lang="en-US" sz="2800" b="1" spc="-49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en-US" sz="2800" b="1" spc="-49" err="1">
                <a:solidFill>
                  <a:srgbClr val="C00000"/>
                </a:solidFill>
                <a:ea typeface="+mn-lt"/>
                <a:cs typeface="+mn-lt"/>
              </a:rPr>
              <a:t>Hassasiyeti</a:t>
            </a:r>
            <a:r>
              <a:rPr lang="en-US" sz="2800" b="1" spc="-49">
                <a:solidFill>
                  <a:srgbClr val="C00000"/>
                </a:solidFill>
                <a:ea typeface="+mn-lt"/>
                <a:cs typeface="+mn-lt"/>
              </a:rPr>
              <a:t>:</a:t>
            </a:r>
            <a:r>
              <a:rPr lang="en-US" sz="2800" b="1" spc="-49">
                <a:ea typeface="+mn-lt"/>
                <a:cs typeface="+mn-lt"/>
              </a:rPr>
              <a:t> Accuracy, </a:t>
            </a:r>
            <a:r>
              <a:rPr lang="en-US" sz="2800" b="1" spc="-49" err="1">
                <a:ea typeface="+mn-lt"/>
                <a:cs typeface="+mn-lt"/>
              </a:rPr>
              <a:t>sadece</a:t>
            </a:r>
            <a:r>
              <a:rPr lang="en-US" sz="2800" b="1" spc="-49">
                <a:ea typeface="+mn-lt"/>
                <a:cs typeface="+mn-lt"/>
              </a:rPr>
              <a:t> "</a:t>
            </a:r>
            <a:r>
              <a:rPr lang="en-US" sz="2800" b="1" spc="-49" err="1">
                <a:ea typeface="+mn-lt"/>
                <a:cs typeface="+mn-lt"/>
              </a:rPr>
              <a:t>plaka</a:t>
            </a:r>
            <a:r>
              <a:rPr lang="en-US" sz="2800" b="1" spc="-49">
                <a:ea typeface="+mn-lt"/>
                <a:cs typeface="+mn-lt"/>
              </a:rPr>
              <a:t> var </a:t>
            </a:r>
            <a:r>
              <a:rPr lang="en-US" sz="2800" b="1" spc="-49" err="1">
                <a:ea typeface="+mn-lt"/>
                <a:cs typeface="+mn-lt"/>
              </a:rPr>
              <a:t>mı</a:t>
            </a:r>
            <a:r>
              <a:rPr lang="en-US" sz="2800" b="1" spc="-49">
                <a:ea typeface="+mn-lt"/>
                <a:cs typeface="+mn-lt"/>
              </a:rPr>
              <a:t>, yok mu" </a:t>
            </a:r>
            <a:r>
              <a:rPr lang="en-US" sz="2800" b="1" spc="-49" err="1">
                <a:ea typeface="+mn-lt"/>
                <a:cs typeface="+mn-lt"/>
              </a:rPr>
              <a:t>sorusuna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yanıt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verir</a:t>
            </a:r>
            <a:r>
              <a:rPr lang="en-US" sz="2800" b="1" spc="-49">
                <a:ea typeface="+mn-lt"/>
                <a:cs typeface="+mn-lt"/>
              </a:rPr>
              <a:t>; </a:t>
            </a:r>
            <a:r>
              <a:rPr lang="en-US" sz="2800" b="1" spc="-49" err="1">
                <a:ea typeface="+mn-lt"/>
                <a:cs typeface="+mn-lt"/>
              </a:rPr>
              <a:t>ancak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plakanın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nerede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olduğuyla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ilgilenmez</a:t>
            </a:r>
            <a:r>
              <a:rPr lang="en-US" sz="2800" b="1" spc="-49">
                <a:ea typeface="+mn-lt"/>
                <a:cs typeface="+mn-lt"/>
              </a:rPr>
              <a:t>. mAP50 </a:t>
            </a:r>
            <a:r>
              <a:rPr lang="en-US" sz="2800" b="1" spc="-49" err="1">
                <a:ea typeface="+mn-lt"/>
                <a:cs typeface="+mn-lt"/>
              </a:rPr>
              <a:t>ise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modelin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plakayı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doğru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bulmasının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yanı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sıra</a:t>
            </a:r>
            <a:r>
              <a:rPr lang="en-US" sz="2800" b="1" spc="-49">
                <a:ea typeface="+mn-lt"/>
                <a:cs typeface="+mn-lt"/>
              </a:rPr>
              <a:t>, </a:t>
            </a:r>
            <a:r>
              <a:rPr lang="en-US" sz="2800" b="1" spc="-49" err="1">
                <a:ea typeface="+mn-lt"/>
                <a:cs typeface="+mn-lt"/>
              </a:rPr>
              <a:t>çizdiği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kutunun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gerçek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plaka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ile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en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az</a:t>
            </a:r>
            <a:r>
              <a:rPr lang="en-US" sz="2800" b="1" spc="-49">
                <a:ea typeface="+mn-lt"/>
                <a:cs typeface="+mn-lt"/>
              </a:rPr>
              <a:t> %50 </a:t>
            </a:r>
            <a:r>
              <a:rPr lang="en-US" sz="2800" b="1" spc="-49" err="1">
                <a:ea typeface="+mn-lt"/>
                <a:cs typeface="+mn-lt"/>
              </a:rPr>
              <a:t>oranında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örtüşmesini</a:t>
            </a:r>
            <a:r>
              <a:rPr lang="en-US" sz="2800" b="1" spc="-49">
                <a:ea typeface="+mn-lt"/>
                <a:cs typeface="+mn-lt"/>
              </a:rPr>
              <a:t> (</a:t>
            </a:r>
            <a:r>
              <a:rPr lang="en-US" sz="2800" b="1" spc="-49" err="1">
                <a:ea typeface="+mn-lt"/>
                <a:cs typeface="+mn-lt"/>
              </a:rPr>
              <a:t>IoU</a:t>
            </a:r>
            <a:r>
              <a:rPr lang="en-US" sz="2800" b="1" spc="-49">
                <a:ea typeface="+mn-lt"/>
                <a:cs typeface="+mn-lt"/>
              </a:rPr>
              <a:t> ≥ 0.50) </a:t>
            </a:r>
            <a:r>
              <a:rPr lang="en-US" sz="2800" b="1" spc="-49" err="1">
                <a:ea typeface="+mn-lt"/>
                <a:cs typeface="+mn-lt"/>
              </a:rPr>
              <a:t>şart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koşar</a:t>
            </a:r>
            <a:r>
              <a:rPr lang="en-US" sz="2800" b="1" spc="-49">
                <a:ea typeface="+mn-lt"/>
                <a:cs typeface="+mn-lt"/>
              </a:rPr>
              <a:t>.</a:t>
            </a:r>
            <a:endParaRPr lang="en-US" sz="2800" b="1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 b="1" spc="-49" err="1">
                <a:solidFill>
                  <a:srgbClr val="C00000"/>
                </a:solidFill>
                <a:ea typeface="+mn-lt"/>
                <a:cs typeface="+mn-lt"/>
              </a:rPr>
              <a:t>Tespit</a:t>
            </a:r>
            <a:r>
              <a:rPr lang="en-US" sz="2800" b="1" spc="-49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en-US" sz="2800" b="1" spc="-49" err="1">
                <a:solidFill>
                  <a:srgbClr val="C00000"/>
                </a:solidFill>
                <a:ea typeface="+mn-lt"/>
                <a:cs typeface="+mn-lt"/>
              </a:rPr>
              <a:t>Başarısı</a:t>
            </a:r>
            <a:r>
              <a:rPr lang="en-US" sz="2800" b="1" spc="-49">
                <a:solidFill>
                  <a:srgbClr val="C00000"/>
                </a:solidFill>
                <a:ea typeface="+mn-lt"/>
                <a:cs typeface="+mn-lt"/>
              </a:rPr>
              <a:t>:</a:t>
            </a:r>
            <a:r>
              <a:rPr lang="en-US" sz="2800" b="1" spc="-49">
                <a:ea typeface="+mn-lt"/>
                <a:cs typeface="+mn-lt"/>
              </a:rPr>
              <a:t> Plaka </a:t>
            </a:r>
            <a:r>
              <a:rPr lang="en-US" sz="2800" b="1" spc="-49" err="1">
                <a:ea typeface="+mn-lt"/>
                <a:cs typeface="+mn-lt"/>
              </a:rPr>
              <a:t>tanıma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bir</a:t>
            </a:r>
            <a:r>
              <a:rPr lang="en-US" sz="2800" b="1" spc="-49">
                <a:ea typeface="+mn-lt"/>
                <a:cs typeface="+mn-lt"/>
              </a:rPr>
              <a:t> "</a:t>
            </a:r>
            <a:r>
              <a:rPr lang="en-US" sz="2800" b="1" spc="-49" err="1">
                <a:ea typeface="+mn-lt"/>
                <a:cs typeface="+mn-lt"/>
              </a:rPr>
              <a:t>nesne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tespiti</a:t>
            </a:r>
            <a:r>
              <a:rPr lang="en-US" sz="2800" b="1" spc="-49">
                <a:ea typeface="+mn-lt"/>
                <a:cs typeface="+mn-lt"/>
              </a:rPr>
              <a:t>" (object detection) </a:t>
            </a:r>
            <a:r>
              <a:rPr lang="en-US" sz="2800" b="1" spc="-49" err="1">
                <a:ea typeface="+mn-lt"/>
                <a:cs typeface="+mn-lt"/>
              </a:rPr>
              <a:t>görevidir</a:t>
            </a:r>
            <a:r>
              <a:rPr lang="en-US" sz="2800" b="1" spc="-49">
                <a:ea typeface="+mn-lt"/>
                <a:cs typeface="+mn-lt"/>
              </a:rPr>
              <a:t>. mAP50, </a:t>
            </a:r>
            <a:r>
              <a:rPr lang="en-US" sz="2800" b="1" spc="-49" err="1">
                <a:ea typeface="+mn-lt"/>
                <a:cs typeface="+mn-lt"/>
              </a:rPr>
              <a:t>modelin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plakayı</a:t>
            </a:r>
            <a:r>
              <a:rPr lang="en-US" sz="2800" b="1" spc="-49">
                <a:ea typeface="+mn-lt"/>
                <a:cs typeface="+mn-lt"/>
              </a:rPr>
              <a:t> hem </a:t>
            </a:r>
            <a:r>
              <a:rPr lang="en-US" sz="2800" b="1" spc="-49" err="1">
                <a:ea typeface="+mn-lt"/>
                <a:cs typeface="+mn-lt"/>
              </a:rPr>
              <a:t>doğru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sınıflandırdığını</a:t>
            </a:r>
            <a:r>
              <a:rPr lang="en-US" sz="2800" b="1" spc="-49">
                <a:ea typeface="+mn-lt"/>
                <a:cs typeface="+mn-lt"/>
              </a:rPr>
              <a:t> hem de </a:t>
            </a:r>
            <a:r>
              <a:rPr lang="en-US" sz="2800" b="1" spc="-49" err="1">
                <a:ea typeface="+mn-lt"/>
                <a:cs typeface="+mn-lt"/>
              </a:rPr>
              <a:t>doğru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şekilde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çerçeve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içine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aldığını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ölçen</a:t>
            </a:r>
            <a:r>
              <a:rPr lang="en-US" sz="2800" b="1" spc="-49">
                <a:ea typeface="+mn-lt"/>
                <a:cs typeface="+mn-lt"/>
              </a:rPr>
              <a:t>, </a:t>
            </a:r>
            <a:r>
              <a:rPr lang="en-US" sz="2800" b="1" spc="-49" err="1">
                <a:ea typeface="+mn-lt"/>
                <a:cs typeface="+mn-lt"/>
              </a:rPr>
              <a:t>bu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alandaki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standart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ve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daha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güvenilir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bir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metriktir</a:t>
            </a:r>
            <a:r>
              <a:rPr lang="en-US" sz="2800" b="1" spc="-49">
                <a:ea typeface="+mn-lt"/>
                <a:cs typeface="+mn-lt"/>
              </a:rPr>
              <a:t>.</a:t>
            </a:r>
            <a:endParaRPr lang="en-US" sz="2800" b="1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 b="1" spc="-49" err="1">
                <a:solidFill>
                  <a:srgbClr val="C00000"/>
                </a:solidFill>
                <a:ea typeface="+mn-lt"/>
                <a:cs typeface="+mn-lt"/>
              </a:rPr>
              <a:t>Hatalı</a:t>
            </a:r>
            <a:r>
              <a:rPr lang="en-US" sz="2800" b="1" spc="-49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en-US" sz="2800" b="1" spc="-49" err="1">
                <a:solidFill>
                  <a:srgbClr val="C00000"/>
                </a:solidFill>
                <a:ea typeface="+mn-lt"/>
                <a:cs typeface="+mn-lt"/>
              </a:rPr>
              <a:t>Yönlendirmeyi</a:t>
            </a:r>
            <a:r>
              <a:rPr lang="en-US" sz="2800" b="1" spc="-49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en-US" sz="2800" b="1" spc="-49" err="1">
                <a:solidFill>
                  <a:srgbClr val="C00000"/>
                </a:solidFill>
                <a:ea typeface="+mn-lt"/>
                <a:cs typeface="+mn-lt"/>
              </a:rPr>
              <a:t>Önleme</a:t>
            </a:r>
            <a:r>
              <a:rPr lang="en-US" sz="2800" b="1" spc="-49">
                <a:solidFill>
                  <a:srgbClr val="C00000"/>
                </a:solidFill>
                <a:ea typeface="+mn-lt"/>
                <a:cs typeface="+mn-lt"/>
              </a:rPr>
              <a:t>: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Eğer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sadece</a:t>
            </a:r>
            <a:r>
              <a:rPr lang="en-US" sz="2800" b="1" spc="-49">
                <a:ea typeface="+mn-lt"/>
                <a:cs typeface="+mn-lt"/>
              </a:rPr>
              <a:t> Accuracy </a:t>
            </a:r>
            <a:r>
              <a:rPr lang="en-US" sz="2800" b="1" spc="-49" err="1">
                <a:ea typeface="+mn-lt"/>
                <a:cs typeface="+mn-lt"/>
              </a:rPr>
              <a:t>kullanılırsa</a:t>
            </a:r>
            <a:r>
              <a:rPr lang="en-US" sz="2800" b="1" spc="-49">
                <a:ea typeface="+mn-lt"/>
                <a:cs typeface="+mn-lt"/>
              </a:rPr>
              <a:t>, model </a:t>
            </a:r>
            <a:r>
              <a:rPr lang="en-US" sz="2800" b="1" spc="-49" err="1">
                <a:ea typeface="+mn-lt"/>
                <a:cs typeface="+mn-lt"/>
              </a:rPr>
              <a:t>plakanın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yerini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tamamen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yanlış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çizse</a:t>
            </a:r>
            <a:r>
              <a:rPr lang="en-US" sz="2800" b="1" spc="-49">
                <a:ea typeface="+mn-lt"/>
                <a:cs typeface="+mn-lt"/>
              </a:rPr>
              <a:t> bile "</a:t>
            </a:r>
            <a:r>
              <a:rPr lang="en-US" sz="2800" b="1" spc="-49" err="1">
                <a:ea typeface="+mn-lt"/>
                <a:cs typeface="+mn-lt"/>
              </a:rPr>
              <a:t>plaka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buldum</a:t>
            </a:r>
            <a:r>
              <a:rPr lang="en-US" sz="2800" b="1" spc="-49">
                <a:ea typeface="+mn-lt"/>
                <a:cs typeface="+mn-lt"/>
              </a:rPr>
              <a:t>" </a:t>
            </a:r>
            <a:r>
              <a:rPr lang="en-US" sz="2800" b="1" spc="-49" err="1">
                <a:ea typeface="+mn-lt"/>
                <a:cs typeface="+mn-lt"/>
              </a:rPr>
              <a:t>dediği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için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başarılı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sayılabilir</a:t>
            </a:r>
            <a:r>
              <a:rPr lang="en-US" sz="2800" b="1" spc="-49">
                <a:ea typeface="+mn-lt"/>
                <a:cs typeface="+mn-lt"/>
              </a:rPr>
              <a:t>. Bu durum, </a:t>
            </a:r>
            <a:r>
              <a:rPr lang="en-US" sz="2800" b="1" spc="-49" err="1">
                <a:ea typeface="+mn-lt"/>
                <a:cs typeface="+mn-lt"/>
              </a:rPr>
              <a:t>sistemin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devamındaki</a:t>
            </a:r>
            <a:r>
              <a:rPr lang="en-US" sz="2800" b="1" spc="-49">
                <a:ea typeface="+mn-lt"/>
                <a:cs typeface="+mn-lt"/>
              </a:rPr>
              <a:t> OCR (</a:t>
            </a:r>
            <a:r>
              <a:rPr lang="en-US" sz="2800" b="1" spc="-49" err="1">
                <a:ea typeface="+mn-lt"/>
                <a:cs typeface="+mn-lt"/>
              </a:rPr>
              <a:t>karakter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okuma</a:t>
            </a:r>
            <a:r>
              <a:rPr lang="en-US" sz="2800" b="1" spc="-49">
                <a:ea typeface="+mn-lt"/>
                <a:cs typeface="+mn-lt"/>
              </a:rPr>
              <a:t>) </a:t>
            </a:r>
            <a:r>
              <a:rPr lang="en-US" sz="2800" b="1" spc="-49" err="1">
                <a:ea typeface="+mn-lt"/>
                <a:cs typeface="+mn-lt"/>
              </a:rPr>
              <a:t>aşamasının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yanlış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bölgeye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bakmasına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ve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başarısız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olmasına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neden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olur</a:t>
            </a:r>
            <a:r>
              <a:rPr lang="en-US" sz="2800" b="1" spc="-49">
                <a:ea typeface="+mn-lt"/>
                <a:cs typeface="+mn-lt"/>
              </a:rPr>
              <a:t>.</a:t>
            </a:r>
            <a:endParaRPr lang="en-US" sz="2800" b="1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 b="1" spc="-49" err="1">
                <a:solidFill>
                  <a:srgbClr val="C00000"/>
                </a:solidFill>
                <a:ea typeface="+mn-lt"/>
                <a:cs typeface="+mn-lt"/>
              </a:rPr>
              <a:t>Dengeli</a:t>
            </a:r>
            <a:r>
              <a:rPr lang="en-US" sz="2800" b="1" spc="-49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en-US" sz="2800" b="1" spc="-49" err="1">
                <a:solidFill>
                  <a:srgbClr val="C00000"/>
                </a:solidFill>
                <a:ea typeface="+mn-lt"/>
                <a:cs typeface="+mn-lt"/>
              </a:rPr>
              <a:t>Değerlendirme</a:t>
            </a:r>
            <a:r>
              <a:rPr lang="en-US" sz="2800" b="1" spc="-49">
                <a:solidFill>
                  <a:srgbClr val="C00000"/>
                </a:solidFill>
                <a:ea typeface="+mn-lt"/>
                <a:cs typeface="+mn-lt"/>
              </a:rPr>
              <a:t>: </a:t>
            </a:r>
            <a:r>
              <a:rPr lang="en-US" sz="2800" b="1" spc="-49">
                <a:ea typeface="+mn-lt"/>
                <a:cs typeface="+mn-lt"/>
              </a:rPr>
              <a:t>Accuracy, </a:t>
            </a:r>
            <a:r>
              <a:rPr lang="en-US" sz="2800" b="1" spc="-49" err="1">
                <a:ea typeface="+mn-lt"/>
                <a:cs typeface="+mn-lt"/>
              </a:rPr>
              <a:t>veri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setindeki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dengesizliklerden</a:t>
            </a:r>
            <a:r>
              <a:rPr lang="en-US" sz="2800" b="1" spc="-49">
                <a:ea typeface="+mn-lt"/>
                <a:cs typeface="+mn-lt"/>
              </a:rPr>
              <a:t> (</a:t>
            </a:r>
            <a:r>
              <a:rPr lang="en-US" sz="2800" b="1" spc="-49" err="1">
                <a:ea typeface="+mn-lt"/>
                <a:cs typeface="+mn-lt"/>
              </a:rPr>
              <a:t>örneğin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plakasız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çok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fazla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görüntü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olması</a:t>
            </a:r>
            <a:r>
              <a:rPr lang="en-US" sz="2800" b="1" spc="-49">
                <a:ea typeface="+mn-lt"/>
                <a:cs typeface="+mn-lt"/>
              </a:rPr>
              <a:t>) </a:t>
            </a:r>
            <a:r>
              <a:rPr lang="en-US" sz="2800" b="1" spc="-49" err="1">
                <a:ea typeface="+mn-lt"/>
                <a:cs typeface="+mn-lt"/>
              </a:rPr>
              <a:t>kolayca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etkilenip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yanıltıcı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sonuçlar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verebilirken</a:t>
            </a:r>
            <a:r>
              <a:rPr lang="en-US" sz="2800" b="1" spc="-49">
                <a:ea typeface="+mn-lt"/>
                <a:cs typeface="+mn-lt"/>
              </a:rPr>
              <a:t>; mAP50, </a:t>
            </a:r>
            <a:r>
              <a:rPr lang="en-US" sz="2800" b="1" spc="-49" err="1">
                <a:ea typeface="+mn-lt"/>
                <a:cs typeface="+mn-lt"/>
              </a:rPr>
              <a:t>tespit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kalitesini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çok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daha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hassas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ve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gerçekçi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bir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şekilde</a:t>
            </a:r>
            <a:r>
              <a:rPr lang="en-US" sz="2800" b="1" spc="-49">
                <a:ea typeface="+mn-lt"/>
                <a:cs typeface="+mn-lt"/>
              </a:rPr>
              <a:t> </a:t>
            </a:r>
            <a:r>
              <a:rPr lang="en-US" sz="2800" b="1" spc="-49" err="1">
                <a:ea typeface="+mn-lt"/>
                <a:cs typeface="+mn-lt"/>
              </a:rPr>
              <a:t>yansıtır</a:t>
            </a:r>
            <a:r>
              <a:rPr lang="en-US" sz="2800" b="1" spc="-49">
                <a:ea typeface="+mn-lt"/>
                <a:cs typeface="+mn-lt"/>
              </a:rPr>
              <a:t>.</a:t>
            </a:r>
            <a:endParaRPr lang="en-US" sz="2800" b="1">
              <a:ea typeface="Calibri"/>
              <a:cs typeface="Calibri"/>
            </a:endParaRPr>
          </a:p>
          <a:p>
            <a:pPr>
              <a:lnSpc>
                <a:spcPts val="3499"/>
              </a:lnSpc>
              <a:spcBef>
                <a:spcPct val="0"/>
              </a:spcBef>
            </a:pPr>
            <a:endParaRPr lang="en-US" sz="2450" b="1" spc="-49">
              <a:solidFill>
                <a:srgbClr val="1C191A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57925" y="313681"/>
            <a:ext cx="6062578" cy="933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000"/>
              </a:lnSpc>
              <a:spcBef>
                <a:spcPct val="0"/>
              </a:spcBef>
            </a:pPr>
            <a:r>
              <a:rPr lang="en-US" sz="6000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ACCURACY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AE70659A-DE67-79C8-038E-9AA319B14E60}"/>
              </a:ext>
            </a:extLst>
          </p:cNvPr>
          <p:cNvSpPr txBox="1"/>
          <p:nvPr/>
        </p:nvSpPr>
        <p:spPr>
          <a:xfrm>
            <a:off x="199257" y="1247459"/>
            <a:ext cx="8413171" cy="66479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3200" b="1" err="1">
                <a:solidFill>
                  <a:srgbClr val="C00000"/>
                </a:solidFill>
              </a:rPr>
              <a:t>Accuracy</a:t>
            </a:r>
            <a:r>
              <a:rPr lang="tr-TR" sz="3200" b="1">
                <a:solidFill>
                  <a:srgbClr val="C00000"/>
                </a:solidFill>
              </a:rPr>
              <a:t> (Doğruluk Oranı) Nedir?</a:t>
            </a:r>
            <a:endParaRPr lang="tr-TR" sz="3200" b="1">
              <a:solidFill>
                <a:srgbClr val="C00000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tr-TR" sz="2800" b="1">
                <a:ea typeface="+mn-lt"/>
                <a:cs typeface="+mn-lt"/>
              </a:rPr>
              <a:t> Modelin yaptığı tüm tahminlerin (doğru ve yanlış) ne kadarının gerçekten doğru olduğunu gösteren genel bir performans ölçütüdür.</a:t>
            </a:r>
            <a:endParaRPr lang="tr-TR" sz="2800" b="1">
              <a:ea typeface="Calibri"/>
              <a:cs typeface="Calibri"/>
            </a:endParaRPr>
          </a:p>
          <a:p>
            <a:endParaRPr lang="tr-TR" sz="2800"/>
          </a:p>
          <a:p>
            <a:endParaRPr lang="tr-TR" sz="2800"/>
          </a:p>
          <a:p>
            <a:endParaRPr lang="tr-TR" sz="2800"/>
          </a:p>
          <a:p>
            <a:endParaRPr lang="tr-TR" sz="2800"/>
          </a:p>
          <a:p>
            <a:endParaRPr lang="tr-TR" sz="2800"/>
          </a:p>
          <a:p>
            <a:r>
              <a:rPr lang="tr-TR" sz="3200" b="1">
                <a:solidFill>
                  <a:srgbClr val="C00000"/>
                </a:solidFill>
              </a:rPr>
              <a:t>mAP50 (</a:t>
            </a:r>
            <a:r>
              <a:rPr lang="tr-TR" sz="3200" b="1" err="1">
                <a:solidFill>
                  <a:srgbClr val="C00000"/>
                </a:solidFill>
              </a:rPr>
              <a:t>mean</a:t>
            </a:r>
            <a:r>
              <a:rPr lang="tr-TR" sz="3200" b="1">
                <a:solidFill>
                  <a:srgbClr val="C00000"/>
                </a:solidFill>
              </a:rPr>
              <a:t> </a:t>
            </a:r>
            <a:r>
              <a:rPr lang="tr-TR" sz="3200" b="1" err="1">
                <a:solidFill>
                  <a:srgbClr val="C00000"/>
                </a:solidFill>
              </a:rPr>
              <a:t>Average</a:t>
            </a:r>
            <a:r>
              <a:rPr lang="tr-TR" sz="3200" b="1">
                <a:solidFill>
                  <a:srgbClr val="C00000"/>
                </a:solidFill>
              </a:rPr>
              <a:t> Precision 50) Nedir?</a:t>
            </a:r>
            <a:endParaRPr lang="tr-TR" sz="3200" b="1">
              <a:solidFill>
                <a:srgbClr val="C00000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tr-TR" sz="2800" b="1">
                <a:ea typeface="+mn-lt"/>
                <a:cs typeface="+mn-lt"/>
              </a:rPr>
              <a:t>Tanım: Modelin bir nesneyi (örneğin plakayı) hem doğru tespit edip etmediğini hem de doğru konumda bulup bulmadığını ölçen bir metriktir.</a:t>
            </a:r>
            <a:endParaRPr lang="tr-TR" sz="2800" b="1">
              <a:ea typeface="Calibri"/>
              <a:cs typeface="Calibri"/>
            </a:endParaRPr>
          </a:p>
          <a:p>
            <a:endParaRPr lang="tr-TR">
              <a:ea typeface="Calibri"/>
              <a:cs typeface="Calibri"/>
            </a:endParaRPr>
          </a:p>
          <a:p>
            <a:endParaRPr lang="tr-TR">
              <a:ea typeface="Calibri"/>
              <a:cs typeface="Calibri"/>
            </a:endParaRPr>
          </a:p>
          <a:p>
            <a:endParaRPr lang="tr-TR">
              <a:ea typeface="Calibri"/>
              <a:cs typeface="Calibri"/>
            </a:endParaRPr>
          </a:p>
        </p:txBody>
      </p:sp>
      <p:pic>
        <p:nvPicPr>
          <p:cNvPr id="5" name="Resim 4" descr="metin, ekran görüntüsü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96966743-0356-F82C-3429-FB2FB884DD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45" t="51559" r="68803" b="17026"/>
          <a:stretch>
            <a:fillRect/>
          </a:stretch>
        </p:blipFill>
        <p:spPr>
          <a:xfrm>
            <a:off x="4289140" y="2588441"/>
            <a:ext cx="4254865" cy="2548225"/>
          </a:xfrm>
          <a:prstGeom prst="rect">
            <a:avLst/>
          </a:prstGeom>
        </p:spPr>
      </p:pic>
      <p:pic>
        <p:nvPicPr>
          <p:cNvPr id="8" name="Resim 7" descr="metin, taşıt, araç, kara taşıtı, taşıt plakası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E65E6F4D-615C-8A0A-DBF2-C21C059481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581" t="21338" r="22169" b="50928"/>
          <a:stretch>
            <a:fillRect/>
          </a:stretch>
        </p:blipFill>
        <p:spPr>
          <a:xfrm>
            <a:off x="1703615" y="7375114"/>
            <a:ext cx="5392744" cy="24100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05762" y="313682"/>
            <a:ext cx="6062578" cy="933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000"/>
              </a:lnSpc>
              <a:spcBef>
                <a:spcPct val="0"/>
              </a:spcBef>
            </a:pPr>
            <a:r>
              <a:rPr lang="en-US" sz="6000">
                <a:solidFill>
                  <a:srgbClr val="253439"/>
                </a:solidFill>
                <a:latin typeface="Lato"/>
                <a:ea typeface="Lato"/>
                <a:cs typeface="Lato"/>
              </a:rPr>
              <a:t>ACCURACY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C7918470-05E8-1FBC-5FD2-D33DA7B7733A}"/>
              </a:ext>
            </a:extLst>
          </p:cNvPr>
          <p:cNvSpPr txBox="1"/>
          <p:nvPr/>
        </p:nvSpPr>
        <p:spPr>
          <a:xfrm>
            <a:off x="200497" y="1240744"/>
            <a:ext cx="6050115" cy="77867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a typeface="Calibri"/>
                <a:cs typeface="Calibri"/>
              </a:rPr>
              <a:t>Precision (</a:t>
            </a:r>
            <a:r>
              <a:rPr lang="en-US" sz="3200" b="1" err="1">
                <a:solidFill>
                  <a:srgbClr val="C00000"/>
                </a:solidFill>
                <a:ea typeface="Calibri"/>
                <a:cs typeface="Calibri"/>
              </a:rPr>
              <a:t>Kesinlik</a:t>
            </a:r>
            <a:r>
              <a:rPr lang="en-US" sz="3200" b="1">
                <a:solidFill>
                  <a:srgbClr val="C00000"/>
                </a:solidFill>
                <a:ea typeface="Calibri"/>
                <a:cs typeface="Calibri"/>
              </a:rPr>
              <a:t>):</a:t>
            </a:r>
            <a:r>
              <a:rPr lang="en-US" sz="3200" b="1">
                <a:ea typeface="Calibri"/>
                <a:cs typeface="Calibri"/>
              </a:rPr>
              <a:t>   </a:t>
            </a:r>
            <a:r>
              <a:rPr lang="en-US" sz="2800" b="1">
                <a:ea typeface="Calibri"/>
                <a:cs typeface="Calibri"/>
              </a:rPr>
              <a:t>                                             </a:t>
            </a:r>
            <a:r>
              <a:rPr lang="en-US" sz="2800" b="1" err="1">
                <a:ea typeface="Calibri"/>
                <a:cs typeface="Calibri"/>
              </a:rPr>
              <a:t>Modelin</a:t>
            </a:r>
            <a:r>
              <a:rPr lang="en-US" sz="2800" b="1">
                <a:ea typeface="Calibri"/>
                <a:cs typeface="Calibri"/>
              </a:rPr>
              <a:t> </a:t>
            </a:r>
            <a:r>
              <a:rPr lang="en-US" sz="2800" b="1" i="1">
                <a:ea typeface="Calibri"/>
                <a:cs typeface="Calibri"/>
              </a:rPr>
              <a:t>“</a:t>
            </a:r>
            <a:r>
              <a:rPr lang="en-US" sz="2800" b="1" i="1" err="1">
                <a:ea typeface="Calibri"/>
                <a:cs typeface="Calibri"/>
              </a:rPr>
              <a:t>plaka</a:t>
            </a:r>
            <a:r>
              <a:rPr lang="en-US" sz="2800" b="1" i="1">
                <a:ea typeface="Calibri"/>
                <a:cs typeface="Calibri"/>
              </a:rPr>
              <a:t>”</a:t>
            </a:r>
            <a:r>
              <a:rPr lang="en-US" sz="2800" b="1">
                <a:ea typeface="Calibri"/>
                <a:cs typeface="Calibri"/>
              </a:rPr>
              <a:t> </a:t>
            </a:r>
            <a:r>
              <a:rPr lang="en-US" sz="2800" b="1" err="1">
                <a:ea typeface="Calibri"/>
                <a:cs typeface="Calibri"/>
              </a:rPr>
              <a:t>dediği</a:t>
            </a:r>
            <a:r>
              <a:rPr lang="en-US" sz="2800" b="1">
                <a:ea typeface="Calibri"/>
                <a:cs typeface="Calibri"/>
              </a:rPr>
              <a:t> </a:t>
            </a:r>
            <a:r>
              <a:rPr lang="en-US" sz="2800" b="1" err="1">
                <a:ea typeface="Calibri"/>
                <a:cs typeface="Calibri"/>
              </a:rPr>
              <a:t>tespitlerin</a:t>
            </a:r>
            <a:r>
              <a:rPr lang="en-US" sz="2800" b="1">
                <a:ea typeface="Calibri"/>
                <a:cs typeface="Calibri"/>
              </a:rPr>
              <a:t> ne </a:t>
            </a:r>
            <a:r>
              <a:rPr lang="en-US" sz="2800" b="1" err="1">
                <a:ea typeface="Calibri"/>
                <a:cs typeface="Calibri"/>
              </a:rPr>
              <a:t>kadarının</a:t>
            </a:r>
            <a:r>
              <a:rPr lang="en-US" sz="2800" b="1">
                <a:ea typeface="Calibri"/>
                <a:cs typeface="Calibri"/>
              </a:rPr>
              <a:t> </a:t>
            </a:r>
            <a:r>
              <a:rPr lang="en-US" sz="2800" b="1" err="1">
                <a:ea typeface="Calibri"/>
                <a:cs typeface="Calibri"/>
              </a:rPr>
              <a:t>gerçekten</a:t>
            </a:r>
            <a:r>
              <a:rPr lang="en-US" sz="2800" b="1">
                <a:ea typeface="Calibri"/>
                <a:cs typeface="Calibri"/>
              </a:rPr>
              <a:t> </a:t>
            </a:r>
            <a:r>
              <a:rPr lang="en-US" sz="2800" b="1" err="1">
                <a:ea typeface="Calibri"/>
                <a:cs typeface="Calibri"/>
              </a:rPr>
              <a:t>plaka</a:t>
            </a:r>
            <a:r>
              <a:rPr lang="en-US" sz="2800" b="1">
                <a:ea typeface="Calibri"/>
                <a:cs typeface="Calibri"/>
              </a:rPr>
              <a:t> </a:t>
            </a:r>
            <a:r>
              <a:rPr lang="en-US" sz="2800" b="1" err="1">
                <a:ea typeface="Calibri"/>
                <a:cs typeface="Calibri"/>
              </a:rPr>
              <a:t>olduğunu</a:t>
            </a:r>
            <a:r>
              <a:rPr lang="en-US" sz="2800" b="1">
                <a:ea typeface="Calibri"/>
                <a:cs typeface="Calibri"/>
              </a:rPr>
              <a:t> </a:t>
            </a:r>
            <a:r>
              <a:rPr lang="en-US" sz="2800" b="1" err="1">
                <a:ea typeface="Calibri"/>
                <a:cs typeface="Calibri"/>
              </a:rPr>
              <a:t>gösterir</a:t>
            </a:r>
            <a:r>
              <a:rPr lang="en-US" sz="2800" b="1">
                <a:ea typeface="Calibri"/>
                <a:cs typeface="Calibri"/>
              </a:rPr>
              <a:t>.</a:t>
            </a:r>
          </a:p>
          <a:p>
            <a:pPr marL="285750" indent="-285750">
              <a:buFont typeface="Arial,Sans-Serif"/>
              <a:buChar char="•"/>
            </a:pPr>
            <a:r>
              <a:rPr lang="en-US" sz="2800" b="1">
                <a:ea typeface="Calibri"/>
                <a:cs typeface="Calibri"/>
              </a:rPr>
              <a:t>Model 10 </a:t>
            </a:r>
            <a:r>
              <a:rPr lang="en-US" sz="2800" b="1" err="1">
                <a:ea typeface="Calibri"/>
                <a:cs typeface="Calibri"/>
              </a:rPr>
              <a:t>tane</a:t>
            </a:r>
            <a:r>
              <a:rPr lang="en-US" sz="2800" b="1">
                <a:ea typeface="Calibri"/>
                <a:cs typeface="Calibri"/>
              </a:rPr>
              <a:t> “</a:t>
            </a:r>
            <a:r>
              <a:rPr lang="en-US" sz="2800" b="1" err="1">
                <a:ea typeface="Calibri"/>
                <a:cs typeface="Calibri"/>
              </a:rPr>
              <a:t>plaka</a:t>
            </a:r>
            <a:r>
              <a:rPr lang="en-US" sz="2800" b="1">
                <a:ea typeface="Calibri"/>
                <a:cs typeface="Calibri"/>
              </a:rPr>
              <a:t>” </a:t>
            </a:r>
            <a:r>
              <a:rPr lang="en-US" sz="2800" b="1" err="1">
                <a:ea typeface="Calibri"/>
                <a:cs typeface="Calibri"/>
              </a:rPr>
              <a:t>dedi</a:t>
            </a:r>
            <a:endParaRPr lang="en-US" sz="2800" b="1">
              <a:ea typeface="Calibri"/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800" b="1" err="1">
                <a:ea typeface="Calibri"/>
                <a:cs typeface="Calibri"/>
              </a:rPr>
              <a:t>Bunların</a:t>
            </a:r>
            <a:r>
              <a:rPr lang="en-US" sz="2800" b="1">
                <a:ea typeface="Calibri"/>
                <a:cs typeface="Calibri"/>
              </a:rPr>
              <a:t> 9’u </a:t>
            </a:r>
            <a:r>
              <a:rPr lang="en-US" sz="2800" b="1" err="1">
                <a:ea typeface="Calibri"/>
                <a:cs typeface="Calibri"/>
              </a:rPr>
              <a:t>gerçekten</a:t>
            </a:r>
            <a:r>
              <a:rPr lang="en-US" sz="2800" b="1">
                <a:ea typeface="Calibri"/>
                <a:cs typeface="Calibri"/>
              </a:rPr>
              <a:t> </a:t>
            </a:r>
            <a:r>
              <a:rPr lang="en-US" sz="2800" b="1" err="1">
                <a:ea typeface="Calibri"/>
                <a:cs typeface="Calibri"/>
              </a:rPr>
              <a:t>plaka</a:t>
            </a:r>
            <a:r>
              <a:rPr lang="en-US" sz="2800" b="1">
                <a:ea typeface="Calibri"/>
                <a:cs typeface="Calibri"/>
              </a:rPr>
              <a:t>, 1’i </a:t>
            </a:r>
            <a:r>
              <a:rPr lang="en-US" sz="2800" b="1" err="1">
                <a:ea typeface="Calibri"/>
                <a:cs typeface="Calibri"/>
              </a:rPr>
              <a:t>yanlış</a:t>
            </a:r>
            <a:endParaRPr lang="en-US" sz="2800" b="1">
              <a:ea typeface="Calibri"/>
              <a:cs typeface="Calibri"/>
            </a:endParaRPr>
          </a:p>
          <a:p>
            <a:r>
              <a:rPr lang="en-US" sz="2800" b="1">
                <a:ea typeface="Calibri"/>
                <a:cs typeface="Calibri"/>
              </a:rPr>
              <a:t>Precision = 9 / 10 = </a:t>
            </a:r>
            <a:r>
              <a:rPr lang="en-US" sz="2800" b="1" err="1">
                <a:ea typeface="Calibri"/>
                <a:cs typeface="Calibri"/>
              </a:rPr>
              <a:t>yüksek</a:t>
            </a:r>
            <a:endParaRPr lang="en-US" sz="2800" err="1">
              <a:ea typeface="Calibri"/>
              <a:cs typeface="Calibri"/>
            </a:endParaRPr>
          </a:p>
          <a:p>
            <a:r>
              <a:rPr lang="en-US" sz="3200" b="1">
                <a:solidFill>
                  <a:srgbClr val="C00000"/>
                </a:solidFill>
                <a:ea typeface="Calibri"/>
                <a:cs typeface="Calibri"/>
              </a:rPr>
              <a:t>Recall (Geri </a:t>
            </a:r>
            <a:r>
              <a:rPr lang="en-US" sz="3200" b="1" err="1">
                <a:solidFill>
                  <a:srgbClr val="C00000"/>
                </a:solidFill>
                <a:ea typeface="Calibri"/>
                <a:cs typeface="Calibri"/>
              </a:rPr>
              <a:t>Çağırma</a:t>
            </a:r>
            <a:r>
              <a:rPr lang="en-US" sz="3200" b="1">
                <a:solidFill>
                  <a:srgbClr val="C00000"/>
                </a:solidFill>
                <a:ea typeface="Calibri"/>
                <a:cs typeface="Calibri"/>
              </a:rPr>
              <a:t>):</a:t>
            </a:r>
            <a:br>
              <a:rPr lang="en-US" sz="2800" b="1">
                <a:ea typeface="Calibri"/>
                <a:cs typeface="Calibri"/>
              </a:rPr>
            </a:br>
            <a:r>
              <a:rPr lang="en-US" sz="3200" b="1">
                <a:ea typeface="Calibri"/>
                <a:cs typeface="Calibri"/>
              </a:rPr>
              <a:t>  </a:t>
            </a:r>
            <a:r>
              <a:rPr lang="en-US" sz="3200" b="1" err="1">
                <a:ea typeface="Calibri"/>
                <a:cs typeface="Calibri"/>
              </a:rPr>
              <a:t>Gerçekte</a:t>
            </a:r>
            <a:r>
              <a:rPr lang="en-US" sz="3200" b="1">
                <a:ea typeface="Calibri"/>
                <a:cs typeface="Calibri"/>
              </a:rPr>
              <a:t> var </a:t>
            </a:r>
            <a:r>
              <a:rPr lang="en-US" sz="3200" b="1" err="1">
                <a:ea typeface="Calibri"/>
                <a:cs typeface="Calibri"/>
              </a:rPr>
              <a:t>olan</a:t>
            </a:r>
            <a:r>
              <a:rPr lang="en-US" sz="3200" b="1">
                <a:ea typeface="Calibri"/>
                <a:cs typeface="Calibri"/>
              </a:rPr>
              <a:t> </a:t>
            </a:r>
            <a:r>
              <a:rPr lang="en-US" sz="3200" b="1" err="1">
                <a:ea typeface="Calibri"/>
                <a:cs typeface="Calibri"/>
              </a:rPr>
              <a:t>plakaların</a:t>
            </a:r>
            <a:r>
              <a:rPr lang="en-US" sz="3200" b="1">
                <a:ea typeface="Calibri"/>
                <a:cs typeface="Calibri"/>
              </a:rPr>
              <a:t> ne </a:t>
            </a:r>
            <a:r>
              <a:rPr lang="en-US" sz="3200" b="1" err="1">
                <a:ea typeface="Calibri"/>
                <a:cs typeface="Calibri"/>
              </a:rPr>
              <a:t>kadarının</a:t>
            </a:r>
            <a:r>
              <a:rPr lang="en-US" sz="3200" b="1">
                <a:ea typeface="Calibri"/>
                <a:cs typeface="Calibri"/>
              </a:rPr>
              <a:t> model </a:t>
            </a:r>
            <a:r>
              <a:rPr lang="en-US" sz="3200" b="1" err="1">
                <a:ea typeface="Calibri"/>
                <a:cs typeface="Calibri"/>
              </a:rPr>
              <a:t>tarafından</a:t>
            </a:r>
            <a:r>
              <a:rPr lang="en-US" sz="3200" b="1">
                <a:ea typeface="Calibri"/>
                <a:cs typeface="Calibri"/>
              </a:rPr>
              <a:t> </a:t>
            </a:r>
            <a:r>
              <a:rPr lang="en-US" sz="3200" b="1" err="1">
                <a:ea typeface="Calibri"/>
                <a:cs typeface="Calibri"/>
              </a:rPr>
              <a:t>bulunabildiğini</a:t>
            </a:r>
            <a:r>
              <a:rPr lang="en-US" sz="3200" b="1">
                <a:ea typeface="Calibri"/>
                <a:cs typeface="Calibri"/>
              </a:rPr>
              <a:t> </a:t>
            </a:r>
            <a:r>
              <a:rPr lang="en-US" sz="3200" b="1" err="1">
                <a:ea typeface="Calibri"/>
                <a:cs typeface="Calibri"/>
              </a:rPr>
              <a:t>gösterir</a:t>
            </a:r>
            <a:r>
              <a:rPr lang="en-US" sz="3200" b="1">
                <a:ea typeface="Calibri"/>
                <a:cs typeface="Calibri"/>
              </a:rPr>
              <a:t>.</a:t>
            </a:r>
          </a:p>
          <a:p>
            <a:pPr marL="285750" indent="-285750">
              <a:buFont typeface="Arial,Sans-Serif"/>
              <a:buChar char="•"/>
            </a:pPr>
            <a:r>
              <a:rPr lang="en-US" sz="2800" b="1" err="1">
                <a:ea typeface="Calibri"/>
                <a:cs typeface="Calibri"/>
              </a:rPr>
              <a:t>Fotoğrafta</a:t>
            </a:r>
            <a:r>
              <a:rPr lang="en-US" sz="2800" b="1">
                <a:ea typeface="Calibri"/>
                <a:cs typeface="Calibri"/>
              </a:rPr>
              <a:t> 10 </a:t>
            </a:r>
            <a:r>
              <a:rPr lang="en-US" sz="2800" b="1" err="1">
                <a:ea typeface="Calibri"/>
                <a:cs typeface="Calibri"/>
              </a:rPr>
              <a:t>gerçek</a:t>
            </a:r>
            <a:r>
              <a:rPr lang="en-US" sz="2800" b="1">
                <a:ea typeface="Calibri"/>
                <a:cs typeface="Calibri"/>
              </a:rPr>
              <a:t> </a:t>
            </a:r>
            <a:r>
              <a:rPr lang="en-US" sz="2800" b="1" err="1">
                <a:ea typeface="Calibri"/>
                <a:cs typeface="Calibri"/>
              </a:rPr>
              <a:t>plaka</a:t>
            </a:r>
            <a:r>
              <a:rPr lang="en-US" sz="2800" b="1">
                <a:ea typeface="Calibri"/>
                <a:cs typeface="Calibri"/>
              </a:rPr>
              <a:t> var</a:t>
            </a:r>
          </a:p>
          <a:p>
            <a:pPr marL="285750" indent="-285750">
              <a:buFont typeface="Arial,Sans-Serif"/>
              <a:buChar char="•"/>
            </a:pPr>
            <a:r>
              <a:rPr lang="en-US" sz="2800" b="1">
                <a:ea typeface="Calibri"/>
                <a:cs typeface="Calibri"/>
              </a:rPr>
              <a:t>Model 8 </a:t>
            </a:r>
            <a:r>
              <a:rPr lang="en-US" sz="2800" b="1" err="1">
                <a:ea typeface="Calibri"/>
                <a:cs typeface="Calibri"/>
              </a:rPr>
              <a:t>tanesini</a:t>
            </a:r>
            <a:r>
              <a:rPr lang="en-US" sz="2800" b="1">
                <a:ea typeface="Calibri"/>
                <a:cs typeface="Calibri"/>
              </a:rPr>
              <a:t> </a:t>
            </a:r>
            <a:r>
              <a:rPr lang="en-US" sz="2800" b="1" err="1">
                <a:ea typeface="Calibri"/>
                <a:cs typeface="Calibri"/>
              </a:rPr>
              <a:t>buldu</a:t>
            </a:r>
            <a:r>
              <a:rPr lang="en-US" sz="2800" b="1">
                <a:ea typeface="Calibri"/>
                <a:cs typeface="Calibri"/>
              </a:rPr>
              <a:t>, 2 </a:t>
            </a:r>
            <a:r>
              <a:rPr lang="en-US" sz="2800" b="1" err="1">
                <a:ea typeface="Calibri"/>
                <a:cs typeface="Calibri"/>
              </a:rPr>
              <a:t>tanesini</a:t>
            </a:r>
            <a:r>
              <a:rPr lang="en-US" sz="2800" b="1">
                <a:ea typeface="Calibri"/>
                <a:cs typeface="Calibri"/>
              </a:rPr>
              <a:t> </a:t>
            </a:r>
            <a:r>
              <a:rPr lang="en-US" sz="2800" b="1" err="1">
                <a:ea typeface="Calibri"/>
                <a:cs typeface="Calibri"/>
              </a:rPr>
              <a:t>kaçırdı</a:t>
            </a:r>
            <a:endParaRPr lang="en-US" sz="2800" b="1">
              <a:ea typeface="Calibri"/>
              <a:cs typeface="Calibri"/>
            </a:endParaRPr>
          </a:p>
          <a:p>
            <a:r>
              <a:rPr lang="en-US" sz="2800">
                <a:ea typeface="Calibri"/>
                <a:cs typeface="Calibri"/>
              </a:rPr>
              <a:t> </a:t>
            </a:r>
            <a:r>
              <a:rPr lang="en-US" sz="2800" b="1">
                <a:ea typeface="Calibri"/>
                <a:cs typeface="Calibri"/>
              </a:rPr>
              <a:t>Recall = 8 / 10</a:t>
            </a:r>
            <a:endParaRPr lang="tr-TR" sz="2800"/>
          </a:p>
        </p:txBody>
      </p:sp>
      <p:sp>
        <p:nvSpPr>
          <p:cNvPr id="11" name="Dikdörtgen: Köşeleri Yuvarlatılmış 10">
            <a:extLst>
              <a:ext uri="{FF2B5EF4-FFF2-40B4-BE49-F238E27FC236}">
                <a16:creationId xmlns:a16="http://schemas.microsoft.com/office/drawing/2014/main" id="{1EF3B298-EEE9-E982-9467-37447DC54D32}"/>
              </a:ext>
            </a:extLst>
          </p:cNvPr>
          <p:cNvSpPr/>
          <p:nvPr/>
        </p:nvSpPr>
        <p:spPr>
          <a:xfrm flipH="1">
            <a:off x="6262484" y="308010"/>
            <a:ext cx="11554105" cy="7756578"/>
          </a:xfrm>
          <a:prstGeom prst="roundRect">
            <a:avLst/>
          </a:prstGeom>
          <a:solidFill>
            <a:srgbClr val="FDFDFD"/>
          </a:solidFill>
          <a:ln>
            <a:solidFill>
              <a:srgbClr val="FDFD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0" name="Resim 9" descr="metin, ekran görüntüsü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134B9F13-E9A9-EAB3-4F0A-CFF37FD587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05" t="91" r="1356" b="3368"/>
          <a:stretch>
            <a:fillRect/>
          </a:stretch>
        </p:blipFill>
        <p:spPr>
          <a:xfrm>
            <a:off x="6727407" y="908639"/>
            <a:ext cx="10632651" cy="6749854"/>
          </a:xfrm>
          <a:prstGeom prst="rect">
            <a:avLst/>
          </a:prstGeom>
        </p:spPr>
      </p:pic>
      <p:sp>
        <p:nvSpPr>
          <p:cNvPr id="7" name="Dikdörtgen: Köşeleri Yuvarlatılmış 6">
            <a:extLst>
              <a:ext uri="{FF2B5EF4-FFF2-40B4-BE49-F238E27FC236}">
                <a16:creationId xmlns:a16="http://schemas.microsoft.com/office/drawing/2014/main" id="{EA499A92-B939-A556-D9C5-AC91F92A6778}"/>
              </a:ext>
            </a:extLst>
          </p:cNvPr>
          <p:cNvSpPr/>
          <p:nvPr/>
        </p:nvSpPr>
        <p:spPr>
          <a:xfrm>
            <a:off x="2643818" y="7663948"/>
            <a:ext cx="7803982" cy="2294334"/>
          </a:xfrm>
          <a:prstGeom prst="roundRect">
            <a:avLst/>
          </a:prstGeom>
          <a:solidFill>
            <a:srgbClr val="28292B"/>
          </a:solidFill>
          <a:ln>
            <a:solidFill>
              <a:srgbClr val="2829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2" name="Resim 11" descr="metin, yazı tipi, ekran görüntüsü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8493738A-63B5-1D35-FFE5-B0D8AE96C0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01" r="34429" b="70813"/>
          <a:stretch>
            <a:fillRect/>
          </a:stretch>
        </p:blipFill>
        <p:spPr>
          <a:xfrm>
            <a:off x="3986084" y="7801519"/>
            <a:ext cx="4555679" cy="795017"/>
          </a:xfrm>
          <a:prstGeom prst="rect">
            <a:avLst/>
          </a:prstGeom>
        </p:spPr>
      </p:pic>
      <p:pic>
        <p:nvPicPr>
          <p:cNvPr id="13" name="Resim 12" descr="metin, yazı tipi, ekran görüntüsü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E1419D95-49D2-C19A-2687-76EC1474BB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28" t="60033" r="-685" b="7345"/>
          <a:stretch>
            <a:fillRect/>
          </a:stretch>
        </p:blipFill>
        <p:spPr>
          <a:xfrm>
            <a:off x="2647198" y="8605838"/>
            <a:ext cx="7807928" cy="1015647"/>
          </a:xfrm>
          <a:prstGeom prst="rect">
            <a:avLst/>
          </a:prstGeom>
        </p:spPr>
      </p:pic>
      <p:sp>
        <p:nvSpPr>
          <p:cNvPr id="14" name="Ok: Sol 13">
            <a:extLst>
              <a:ext uri="{FF2B5EF4-FFF2-40B4-BE49-F238E27FC236}">
                <a16:creationId xmlns:a16="http://schemas.microsoft.com/office/drawing/2014/main" id="{FDE7BDD8-2B16-A294-5C41-58C42D9664C0}"/>
              </a:ext>
            </a:extLst>
          </p:cNvPr>
          <p:cNvSpPr/>
          <p:nvPr/>
        </p:nvSpPr>
        <p:spPr>
          <a:xfrm>
            <a:off x="10639114" y="8596922"/>
            <a:ext cx="978408" cy="484632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Dikdörtgen: Köşeleri Yuvarlatılmış 15">
            <a:extLst>
              <a:ext uri="{FF2B5EF4-FFF2-40B4-BE49-F238E27FC236}">
                <a16:creationId xmlns:a16="http://schemas.microsoft.com/office/drawing/2014/main" id="{CF7D626D-76ED-326D-EA04-62EAB97FFDEB}"/>
              </a:ext>
            </a:extLst>
          </p:cNvPr>
          <p:cNvSpPr/>
          <p:nvPr/>
        </p:nvSpPr>
        <p:spPr>
          <a:xfrm>
            <a:off x="11800902" y="8371161"/>
            <a:ext cx="2508772" cy="1019214"/>
          </a:xfrm>
          <a:prstGeom prst="roundRect">
            <a:avLst/>
          </a:prstGeom>
          <a:solidFill>
            <a:srgbClr val="28292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4976156A-CAD9-5067-7D55-1FBCB2B7A77F}"/>
              </a:ext>
            </a:extLst>
          </p:cNvPr>
          <p:cNvSpPr txBox="1"/>
          <p:nvPr/>
        </p:nvSpPr>
        <p:spPr>
          <a:xfrm>
            <a:off x="12158147" y="8653177"/>
            <a:ext cx="398627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2400" b="1">
                <a:solidFill>
                  <a:srgbClr val="FDFDFD"/>
                </a:solidFill>
                <a:ea typeface="Calibri"/>
                <a:cs typeface="Calibri"/>
              </a:rPr>
              <a:t>KOD ÇIKTISI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4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29521" y="994288"/>
            <a:ext cx="8617434" cy="5719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4000" b="1">
                <a:solidFill>
                  <a:srgbClr val="F6F4F1"/>
                </a:solidFill>
                <a:latin typeface="Lato"/>
                <a:ea typeface="Lato"/>
                <a:cs typeface="Lato"/>
              </a:rPr>
              <a:t>GİRİŞ</a:t>
            </a:r>
          </a:p>
          <a:p>
            <a:pPr algn="l">
              <a:lnSpc>
                <a:spcPts val="2900"/>
              </a:lnSpc>
            </a:pPr>
            <a:endParaRPr lang="en-US" sz="2900">
              <a:solidFill>
                <a:schemeClr val="bg1">
                  <a:lumMod val="95000"/>
                </a:schemeClr>
              </a:solidFill>
              <a:latin typeface="Lato"/>
              <a:ea typeface="Lato"/>
              <a:cs typeface="Lato"/>
            </a:endParaRPr>
          </a:p>
          <a:p>
            <a:pPr algn="l">
              <a:lnSpc>
                <a:spcPts val="2900"/>
              </a:lnSpc>
            </a:pPr>
            <a:endParaRPr lang="tr-TR" sz="2900">
              <a:solidFill>
                <a:schemeClr val="bg1">
                  <a:lumMod val="95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algn="l">
              <a:lnSpc>
                <a:spcPts val="2900"/>
              </a:lnSpc>
            </a:pPr>
            <a:r>
              <a:rPr lang="en-US" sz="3200" b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Plaka </a:t>
            </a:r>
            <a:r>
              <a:rPr lang="en-US" sz="3200" b="1" err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Tanıma</a:t>
            </a:r>
            <a:r>
              <a:rPr lang="en-US" sz="3200" b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lang="tr-TR" sz="3200" b="1">
              <a:solidFill>
                <a:srgbClr val="F6F4F1"/>
              </a:solidFill>
              <a:latin typeface="Lato"/>
              <a:ea typeface="Lato"/>
              <a:cs typeface="Lato"/>
            </a:endParaRPr>
          </a:p>
          <a:p>
            <a:pPr algn="l">
              <a:lnSpc>
                <a:spcPts val="2900"/>
              </a:lnSpc>
            </a:pPr>
            <a:r>
              <a:rPr lang="en-US" sz="3200" b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(License Plate Recognition – LPR), </a:t>
            </a:r>
            <a:r>
              <a:rPr lang="en-US" sz="3200" b="1" err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görüntü</a:t>
            </a:r>
            <a:r>
              <a:rPr lang="en-US" sz="3200" b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err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veya</a:t>
            </a:r>
            <a:r>
              <a:rPr lang="en-US" sz="3200" b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 video </a:t>
            </a:r>
            <a:r>
              <a:rPr lang="en-US" sz="3200" b="1" err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akışlarından</a:t>
            </a:r>
            <a:r>
              <a:rPr lang="en-US" sz="3200" b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err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araç</a:t>
            </a:r>
            <a:r>
              <a:rPr lang="en-US" sz="3200" b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err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plakalarını</a:t>
            </a:r>
            <a:r>
              <a:rPr lang="en-US" sz="3200" b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err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otomatik</a:t>
            </a:r>
            <a:r>
              <a:rPr lang="en-US" sz="3200" b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err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olarak</a:t>
            </a:r>
            <a:r>
              <a:rPr lang="en-US" sz="3200" b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err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tespit</a:t>
            </a:r>
            <a:r>
              <a:rPr lang="en-US" sz="3200" b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err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eden</a:t>
            </a:r>
            <a:r>
              <a:rPr lang="en-US" sz="3200" b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err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ve</a:t>
            </a:r>
            <a:r>
              <a:rPr lang="en-US" sz="3200" b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err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okuyan</a:t>
            </a:r>
            <a:r>
              <a:rPr lang="en-US" sz="3200" b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3200" b="1" err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bilgisayarlı</a:t>
            </a:r>
            <a:r>
              <a:rPr lang="en-US" sz="3200" b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err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görü</a:t>
            </a:r>
            <a:r>
              <a:rPr lang="en-US" sz="3200" b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err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tabanlı</a:t>
            </a:r>
            <a:r>
              <a:rPr lang="en-US" sz="3200" b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err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bir</a:t>
            </a:r>
            <a:r>
              <a:rPr lang="en-US" sz="3200" b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err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sistemdir</a:t>
            </a:r>
            <a:r>
              <a:rPr lang="en-US" sz="3200" b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. Bu </a:t>
            </a:r>
            <a:r>
              <a:rPr lang="en-US" sz="3200" b="1" err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teknoloji</a:t>
            </a:r>
            <a:r>
              <a:rPr lang="en-US" sz="3200" b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3200" b="1" err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hızlı</a:t>
            </a:r>
            <a:r>
              <a:rPr lang="en-US" sz="3200" b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err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ve</a:t>
            </a:r>
            <a:r>
              <a:rPr lang="en-US" sz="3200" b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err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güvenilir</a:t>
            </a:r>
            <a:r>
              <a:rPr lang="en-US" sz="3200" b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err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araç</a:t>
            </a:r>
            <a:r>
              <a:rPr lang="en-US" sz="3200" b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err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tanımlaması</a:t>
            </a:r>
            <a:r>
              <a:rPr lang="en-US" sz="3200" b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err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sağladığı</a:t>
            </a:r>
            <a:r>
              <a:rPr lang="en-US" sz="3200" b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err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için</a:t>
            </a:r>
            <a:r>
              <a:rPr lang="en-US" sz="3200" b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 modern </a:t>
            </a:r>
            <a:r>
              <a:rPr lang="en-US" sz="3200" b="1" err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ulaşım</a:t>
            </a:r>
            <a:r>
              <a:rPr lang="en-US" sz="3200" b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err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sistemlerinde</a:t>
            </a:r>
            <a:r>
              <a:rPr lang="en-US" sz="3200" b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err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önemli</a:t>
            </a:r>
            <a:r>
              <a:rPr lang="en-US" sz="3200" b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err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bir</a:t>
            </a:r>
            <a:r>
              <a:rPr lang="en-US" sz="3200" b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 role </a:t>
            </a:r>
            <a:r>
              <a:rPr lang="en-US" sz="3200" b="1" err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sahiptir</a:t>
            </a:r>
            <a:r>
              <a:rPr lang="en-US" sz="3200" b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. Plaka </a:t>
            </a:r>
            <a:r>
              <a:rPr lang="en-US" sz="3200" b="1" err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tanıma</a:t>
            </a:r>
            <a:r>
              <a:rPr lang="en-US" sz="3200" b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err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sistemleri</a:t>
            </a:r>
            <a:r>
              <a:rPr lang="en-US" sz="3200" b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; </a:t>
            </a:r>
            <a:r>
              <a:rPr lang="en-US" sz="3200" b="1" err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trafik</a:t>
            </a:r>
            <a:r>
              <a:rPr lang="en-US" sz="3200" b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err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takibi</a:t>
            </a:r>
            <a:r>
              <a:rPr lang="en-US" sz="3200" b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3200" b="1" err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otopark</a:t>
            </a:r>
            <a:r>
              <a:rPr lang="en-US" sz="3200" b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err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yönetimi</a:t>
            </a:r>
            <a:r>
              <a:rPr lang="en-US" sz="3200" b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3200" b="1" err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güvenlik</a:t>
            </a:r>
            <a:r>
              <a:rPr lang="en-US" sz="3200" b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err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ve</a:t>
            </a:r>
            <a:r>
              <a:rPr lang="en-US" sz="3200" b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err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akıllı</a:t>
            </a:r>
            <a:r>
              <a:rPr lang="en-US" sz="3200" b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err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şehir</a:t>
            </a:r>
            <a:r>
              <a:rPr lang="en-US" sz="3200" b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err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uygulamalarında</a:t>
            </a:r>
            <a:r>
              <a:rPr lang="en-US" sz="3200" b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err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yaygın</a:t>
            </a:r>
            <a:r>
              <a:rPr lang="en-US" sz="3200" b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err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olarak</a:t>
            </a:r>
            <a:r>
              <a:rPr lang="en-US" sz="3200" b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err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kullanılmaktadır</a:t>
            </a:r>
            <a:r>
              <a:rPr lang="en-US" sz="3200" b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. Bu </a:t>
            </a:r>
            <a:r>
              <a:rPr lang="en-US" sz="3200" b="1" err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alanlarda</a:t>
            </a:r>
            <a:r>
              <a:rPr lang="en-US" sz="3200" b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err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manuel</a:t>
            </a:r>
            <a:r>
              <a:rPr lang="en-US" sz="3200" b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err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plaka</a:t>
            </a:r>
            <a:r>
              <a:rPr lang="en-US" sz="3200" b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err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okuma</a:t>
            </a:r>
            <a:r>
              <a:rPr lang="en-US" sz="3200" b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 hem </a:t>
            </a:r>
            <a:r>
              <a:rPr lang="en-US" sz="3200" b="1" err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verimsiz</a:t>
            </a:r>
            <a:r>
              <a:rPr lang="en-US" sz="3200" b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 hem de </a:t>
            </a:r>
            <a:r>
              <a:rPr lang="en-US" sz="3200" b="1" err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hataya</a:t>
            </a:r>
            <a:r>
              <a:rPr lang="en-US" sz="3200" b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err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açıktır</a:t>
            </a:r>
            <a:r>
              <a:rPr lang="en-US" sz="3200" b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lang="en-US" sz="3200" b="1">
              <a:solidFill>
                <a:srgbClr val="F6F4F1"/>
              </a:solidFill>
              <a:latin typeface="Lato"/>
              <a:ea typeface="Lato"/>
              <a:cs typeface="Lato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551352" y="-384842"/>
            <a:ext cx="3684804" cy="11622315"/>
            <a:chOff x="0" y="0"/>
            <a:chExt cx="570873" cy="18006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0873" cy="1800601"/>
            </a:xfrm>
            <a:custGeom>
              <a:avLst/>
              <a:gdLst/>
              <a:ahLst/>
              <a:cxnLst/>
              <a:rect l="l" t="t" r="r" b="b"/>
              <a:pathLst>
                <a:path w="570873" h="1800601">
                  <a:moveTo>
                    <a:pt x="0" y="0"/>
                  </a:moveTo>
                  <a:lnTo>
                    <a:pt x="570873" y="0"/>
                  </a:lnTo>
                  <a:lnTo>
                    <a:pt x="570873" y="1800601"/>
                  </a:lnTo>
                  <a:lnTo>
                    <a:pt x="0" y="1800601"/>
                  </a:lnTo>
                  <a:close/>
                </a:path>
              </a:pathLst>
            </a:custGeom>
            <a:blipFill>
              <a:blip r:embed="rId2"/>
              <a:stretch>
                <a:fillRect l="-55071" r="-55071"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ikdörtgen: Köşeleri Yuvarlatılmış 7">
            <a:extLst>
              <a:ext uri="{FF2B5EF4-FFF2-40B4-BE49-F238E27FC236}">
                <a16:creationId xmlns:a16="http://schemas.microsoft.com/office/drawing/2014/main" id="{6102DC16-0283-0FD3-3DF7-7E93F5313C5B}"/>
              </a:ext>
            </a:extLst>
          </p:cNvPr>
          <p:cNvSpPr/>
          <p:nvPr/>
        </p:nvSpPr>
        <p:spPr>
          <a:xfrm>
            <a:off x="9841767" y="7104169"/>
            <a:ext cx="7368009" cy="2848404"/>
          </a:xfrm>
          <a:prstGeom prst="roundRect">
            <a:avLst/>
          </a:prstGeom>
          <a:solidFill>
            <a:srgbClr val="28292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E84966B-5097-CA7A-CEB8-D62B651D5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918" y="197410"/>
            <a:ext cx="4444251" cy="1133850"/>
          </a:xfrm>
        </p:spPr>
        <p:txBody>
          <a:bodyPr>
            <a:noAutofit/>
          </a:bodyPr>
          <a:lstStyle/>
          <a:p>
            <a:r>
              <a:rPr lang="en-US" sz="6000">
                <a:solidFill>
                  <a:srgbClr val="253439"/>
                </a:solidFill>
                <a:latin typeface="Lato"/>
                <a:ea typeface="Lato"/>
                <a:cs typeface="Lato"/>
              </a:rPr>
              <a:t>DOĞRULUK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A2F8482-EA87-88CA-61EE-31317CDA67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028" y="1314450"/>
            <a:ext cx="8585945" cy="704737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>
              <a:spcBef>
                <a:spcPts val="0"/>
              </a:spcBef>
            </a:pPr>
            <a:r>
              <a:rPr lang="en-US" b="1">
                <a:solidFill>
                  <a:srgbClr val="FF0000"/>
                </a:solidFill>
                <a:ea typeface="Calibri"/>
                <a:cs typeface="Calibri"/>
              </a:rPr>
              <a:t>mAP50:</a:t>
            </a:r>
            <a:br>
              <a:rPr lang="en-US" sz="2800" b="1">
                <a:ea typeface="Calibri"/>
                <a:cs typeface="Calibri"/>
              </a:rPr>
            </a:br>
            <a:r>
              <a:rPr lang="en-US" sz="2800" b="1">
                <a:solidFill>
                  <a:srgbClr val="000000"/>
                </a:solidFill>
                <a:ea typeface="Calibri"/>
                <a:cs typeface="Calibri"/>
              </a:rPr>
              <a:t>  </a:t>
            </a:r>
            <a:r>
              <a:rPr lang="en-US" sz="2800" b="1" err="1">
                <a:solidFill>
                  <a:srgbClr val="000000"/>
                </a:solidFill>
                <a:ea typeface="Calibri"/>
                <a:cs typeface="Calibri"/>
              </a:rPr>
              <a:t>Plakanın</a:t>
            </a:r>
            <a:r>
              <a:rPr lang="en-US" sz="2800" b="1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800" b="1" err="1">
                <a:solidFill>
                  <a:srgbClr val="000000"/>
                </a:solidFill>
                <a:ea typeface="Calibri"/>
                <a:cs typeface="Calibri"/>
              </a:rPr>
              <a:t>konumu</a:t>
            </a:r>
            <a:r>
              <a:rPr lang="en-US" sz="2800" b="1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800" b="1" err="1">
                <a:solidFill>
                  <a:srgbClr val="000000"/>
                </a:solidFill>
                <a:ea typeface="Calibri"/>
                <a:cs typeface="Calibri"/>
              </a:rPr>
              <a:t>yaklaşık</a:t>
            </a:r>
            <a:r>
              <a:rPr lang="en-US" sz="2800" b="1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800" b="1" err="1">
                <a:solidFill>
                  <a:srgbClr val="000000"/>
                </a:solidFill>
                <a:ea typeface="Calibri"/>
                <a:cs typeface="Calibri"/>
              </a:rPr>
              <a:t>doğruysa</a:t>
            </a:r>
            <a:r>
              <a:rPr lang="en-US" sz="2800" b="1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800" b="1" err="1">
                <a:solidFill>
                  <a:srgbClr val="000000"/>
                </a:solidFill>
                <a:ea typeface="Calibri"/>
                <a:cs typeface="Calibri"/>
              </a:rPr>
              <a:t>başarılı</a:t>
            </a:r>
            <a:r>
              <a:rPr lang="en-US" sz="2800" b="1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800" b="1" err="1">
                <a:solidFill>
                  <a:srgbClr val="000000"/>
                </a:solidFill>
                <a:ea typeface="Calibri"/>
                <a:cs typeface="Calibri"/>
              </a:rPr>
              <a:t>sayılır</a:t>
            </a:r>
            <a:r>
              <a:rPr lang="en-US" sz="2800" b="1">
                <a:solidFill>
                  <a:srgbClr val="000000"/>
                </a:solidFill>
                <a:ea typeface="Calibri"/>
                <a:cs typeface="Calibri"/>
              </a:rPr>
              <a:t> </a:t>
            </a:r>
          </a:p>
          <a:p>
            <a:pPr algn="l">
              <a:spcBef>
                <a:spcPts val="0"/>
              </a:spcBef>
            </a:pPr>
            <a:r>
              <a:rPr lang="en-US" sz="2800" b="1">
                <a:solidFill>
                  <a:srgbClr val="000000"/>
                </a:solidFill>
                <a:ea typeface="Calibri"/>
                <a:cs typeface="Calibri"/>
              </a:rPr>
              <a:t>  (</a:t>
            </a:r>
            <a:r>
              <a:rPr lang="en-US" sz="2800" b="1" err="1">
                <a:solidFill>
                  <a:srgbClr val="000000"/>
                </a:solidFill>
                <a:ea typeface="Calibri"/>
                <a:cs typeface="Calibri"/>
              </a:rPr>
              <a:t>IoU</a:t>
            </a:r>
            <a:r>
              <a:rPr lang="en-US" sz="2800" b="1">
                <a:solidFill>
                  <a:srgbClr val="000000"/>
                </a:solidFill>
                <a:ea typeface="Calibri"/>
                <a:cs typeface="Calibri"/>
              </a:rPr>
              <a:t> ≥ 0.50).</a:t>
            </a:r>
            <a:br>
              <a:rPr lang="en-US" sz="2800" b="1">
                <a:ea typeface="Calibri"/>
                <a:cs typeface="Calibri"/>
              </a:rPr>
            </a:br>
            <a:r>
              <a:rPr lang="en-US" sz="2800" b="1">
                <a:solidFill>
                  <a:srgbClr val="000000"/>
                </a:solidFill>
                <a:ea typeface="Calibri"/>
                <a:cs typeface="Calibri"/>
              </a:rPr>
              <a:t> → </a:t>
            </a:r>
            <a:r>
              <a:rPr lang="en-US" sz="2800" b="1" u="sng">
                <a:solidFill>
                  <a:srgbClr val="000000"/>
                </a:solidFill>
                <a:ea typeface="Calibri"/>
                <a:cs typeface="Calibri"/>
              </a:rPr>
              <a:t>Genel </a:t>
            </a:r>
            <a:r>
              <a:rPr lang="en-US" sz="2800" b="1" u="sng" err="1">
                <a:solidFill>
                  <a:srgbClr val="000000"/>
                </a:solidFill>
                <a:ea typeface="Calibri"/>
                <a:cs typeface="Calibri"/>
              </a:rPr>
              <a:t>tespit</a:t>
            </a:r>
            <a:r>
              <a:rPr lang="en-US" sz="2800" b="1" u="sng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800" b="1" u="sng" err="1">
                <a:solidFill>
                  <a:srgbClr val="000000"/>
                </a:solidFill>
                <a:ea typeface="Calibri"/>
                <a:cs typeface="Calibri"/>
              </a:rPr>
              <a:t>doğruluğunu</a:t>
            </a:r>
            <a:r>
              <a:rPr lang="en-US" sz="2800" b="1" u="sng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800" b="1" u="sng" err="1">
                <a:solidFill>
                  <a:srgbClr val="000000"/>
                </a:solidFill>
                <a:ea typeface="Calibri"/>
                <a:cs typeface="Calibri"/>
              </a:rPr>
              <a:t>gösterir</a:t>
            </a:r>
            <a:r>
              <a:rPr lang="en-US" sz="2800" b="1" u="sng">
                <a:solidFill>
                  <a:srgbClr val="000000"/>
                </a:solidFill>
                <a:ea typeface="Calibri"/>
                <a:cs typeface="Calibri"/>
              </a:rPr>
              <a:t>.</a:t>
            </a:r>
            <a:endParaRPr lang="en-US" sz="2800" b="1">
              <a:solidFill>
                <a:srgbClr val="000000"/>
              </a:solidFill>
              <a:ea typeface="Calibri"/>
              <a:cs typeface="Calibri"/>
            </a:endParaRPr>
          </a:p>
          <a:p>
            <a:pPr algn="l">
              <a:spcBef>
                <a:spcPts val="0"/>
              </a:spcBef>
            </a:pPr>
            <a:r>
              <a:rPr lang="en-US" sz="2800" b="1" err="1">
                <a:solidFill>
                  <a:srgbClr val="000000"/>
                </a:solidFill>
                <a:ea typeface="Calibri"/>
                <a:cs typeface="Calibri"/>
              </a:rPr>
              <a:t>IoU</a:t>
            </a:r>
            <a:r>
              <a:rPr lang="en-US" sz="2800" b="1">
                <a:solidFill>
                  <a:srgbClr val="000000"/>
                </a:solidFill>
                <a:ea typeface="Calibri"/>
                <a:cs typeface="Calibri"/>
              </a:rPr>
              <a:t> ne?</a:t>
            </a:r>
          </a:p>
          <a:p>
            <a:pPr marL="285750" indent="-285750" algn="l">
              <a:spcBef>
                <a:spcPts val="0"/>
              </a:spcBef>
              <a:buFont typeface="Arial,Sans-Serif"/>
              <a:buChar char="•"/>
            </a:pPr>
            <a:r>
              <a:rPr lang="en-US" sz="2800" b="1" err="1">
                <a:solidFill>
                  <a:srgbClr val="000000"/>
                </a:solidFill>
                <a:ea typeface="Calibri"/>
                <a:cs typeface="Calibri"/>
              </a:rPr>
              <a:t>Modelin</a:t>
            </a:r>
            <a:r>
              <a:rPr lang="en-US" sz="2800" b="1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800" b="1" err="1">
                <a:solidFill>
                  <a:srgbClr val="000000"/>
                </a:solidFill>
                <a:ea typeface="Calibri"/>
                <a:cs typeface="Calibri"/>
              </a:rPr>
              <a:t>çizdiği</a:t>
            </a:r>
            <a:r>
              <a:rPr lang="en-US" sz="2800" b="1">
                <a:solidFill>
                  <a:srgbClr val="000000"/>
                </a:solidFill>
                <a:ea typeface="Calibri"/>
                <a:cs typeface="Calibri"/>
              </a:rPr>
              <a:t> kutu </a:t>
            </a:r>
            <a:r>
              <a:rPr lang="en-US" sz="2800" b="1" err="1">
                <a:solidFill>
                  <a:srgbClr val="000000"/>
                </a:solidFill>
                <a:ea typeface="Calibri"/>
                <a:cs typeface="Calibri"/>
              </a:rPr>
              <a:t>ile</a:t>
            </a:r>
            <a:r>
              <a:rPr lang="en-US" sz="2800" b="1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800" b="1" err="1">
                <a:solidFill>
                  <a:srgbClr val="000000"/>
                </a:solidFill>
                <a:ea typeface="Calibri"/>
                <a:cs typeface="Calibri"/>
              </a:rPr>
              <a:t>gerçek</a:t>
            </a:r>
            <a:r>
              <a:rPr lang="en-US" sz="2800" b="1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800" b="1" err="1">
                <a:solidFill>
                  <a:srgbClr val="000000"/>
                </a:solidFill>
                <a:ea typeface="Calibri"/>
                <a:cs typeface="Calibri"/>
              </a:rPr>
              <a:t>plakanın</a:t>
            </a:r>
            <a:r>
              <a:rPr lang="en-US" sz="2800" b="1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800" b="1" err="1">
                <a:solidFill>
                  <a:srgbClr val="000000"/>
                </a:solidFill>
                <a:ea typeface="Calibri"/>
                <a:cs typeface="Calibri"/>
              </a:rPr>
              <a:t>kutusu</a:t>
            </a:r>
            <a:r>
              <a:rPr lang="en-US" sz="2800" b="1">
                <a:solidFill>
                  <a:srgbClr val="000000"/>
                </a:solidFill>
                <a:ea typeface="Calibri"/>
                <a:cs typeface="Calibri"/>
              </a:rPr>
              <a:t> ne </a:t>
            </a:r>
            <a:r>
              <a:rPr lang="en-US" sz="2800" b="1" err="1">
                <a:solidFill>
                  <a:srgbClr val="000000"/>
                </a:solidFill>
                <a:ea typeface="Calibri"/>
                <a:cs typeface="Calibri"/>
              </a:rPr>
              <a:t>kadar</a:t>
            </a:r>
            <a:r>
              <a:rPr lang="en-US" sz="2800" b="1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800" b="1" u="sng" err="1">
                <a:solidFill>
                  <a:srgbClr val="000000"/>
                </a:solidFill>
                <a:ea typeface="Calibri"/>
                <a:cs typeface="Calibri"/>
              </a:rPr>
              <a:t>üst</a:t>
            </a:r>
            <a:r>
              <a:rPr lang="en-US" sz="2800" b="1" u="sng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800" b="1" u="sng" err="1">
                <a:solidFill>
                  <a:srgbClr val="000000"/>
                </a:solidFill>
                <a:ea typeface="Calibri"/>
                <a:cs typeface="Calibri"/>
              </a:rPr>
              <a:t>üste</a:t>
            </a:r>
            <a:r>
              <a:rPr lang="en-US" sz="2800" b="1" u="sng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800" b="1" u="sng" err="1">
                <a:solidFill>
                  <a:srgbClr val="000000"/>
                </a:solidFill>
                <a:ea typeface="Calibri"/>
                <a:cs typeface="Calibri"/>
              </a:rPr>
              <a:t>geliyor</a:t>
            </a:r>
            <a:r>
              <a:rPr lang="en-US" sz="2800" b="1">
                <a:solidFill>
                  <a:srgbClr val="000000"/>
                </a:solidFill>
                <a:ea typeface="Calibri"/>
                <a:cs typeface="Calibri"/>
              </a:rPr>
              <a:t>  buna </a:t>
            </a:r>
            <a:r>
              <a:rPr lang="en-US" sz="2800" b="1" err="1">
                <a:solidFill>
                  <a:srgbClr val="000000"/>
                </a:solidFill>
                <a:ea typeface="Calibri"/>
                <a:cs typeface="Calibri"/>
              </a:rPr>
              <a:t>bakılıyor</a:t>
            </a:r>
            <a:r>
              <a:rPr lang="en-US" sz="2800" b="1">
                <a:solidFill>
                  <a:srgbClr val="000000"/>
                </a:solidFill>
                <a:ea typeface="Calibri"/>
                <a:cs typeface="Calibri"/>
              </a:rPr>
              <a:t>.</a:t>
            </a:r>
          </a:p>
          <a:p>
            <a:pPr algn="l">
              <a:spcBef>
                <a:spcPts val="0"/>
              </a:spcBef>
            </a:pPr>
            <a:r>
              <a:rPr lang="en-US" b="1">
                <a:solidFill>
                  <a:srgbClr val="FF0000"/>
                </a:solidFill>
                <a:ea typeface="Calibri"/>
                <a:cs typeface="Calibri"/>
              </a:rPr>
              <a:t>mAP50–95:</a:t>
            </a:r>
            <a:br>
              <a:rPr lang="en-US" sz="2800" b="1">
                <a:ea typeface="Calibri"/>
                <a:cs typeface="Calibri"/>
              </a:rPr>
            </a:br>
            <a:r>
              <a:rPr lang="en-US" sz="2800" b="1">
                <a:solidFill>
                  <a:srgbClr val="000000"/>
                </a:solidFill>
                <a:ea typeface="Calibri"/>
                <a:cs typeface="Calibri"/>
              </a:rPr>
              <a:t>   0.50–0.95 </a:t>
            </a:r>
            <a:r>
              <a:rPr lang="en-US" sz="2800" b="1" err="1">
                <a:solidFill>
                  <a:srgbClr val="000000"/>
                </a:solidFill>
                <a:ea typeface="Calibri"/>
                <a:cs typeface="Calibri"/>
              </a:rPr>
              <a:t>arası</a:t>
            </a:r>
            <a:r>
              <a:rPr lang="en-US" sz="2800" b="1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800" b="1" err="1">
                <a:solidFill>
                  <a:srgbClr val="000000"/>
                </a:solidFill>
                <a:ea typeface="Calibri"/>
                <a:cs typeface="Calibri"/>
              </a:rPr>
              <a:t>tüm</a:t>
            </a:r>
            <a:r>
              <a:rPr lang="en-US" sz="2800" b="1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800" b="1" err="1">
                <a:solidFill>
                  <a:srgbClr val="000000"/>
                </a:solidFill>
                <a:ea typeface="Calibri"/>
                <a:cs typeface="Calibri"/>
              </a:rPr>
              <a:t>IoU</a:t>
            </a:r>
            <a:r>
              <a:rPr lang="en-US" sz="2800" b="1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800" b="1" err="1">
                <a:solidFill>
                  <a:srgbClr val="000000"/>
                </a:solidFill>
                <a:ea typeface="Calibri"/>
                <a:cs typeface="Calibri"/>
              </a:rPr>
              <a:t>değerlerinin</a:t>
            </a:r>
            <a:r>
              <a:rPr lang="en-US" sz="2800" b="1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800" b="1" err="1">
                <a:solidFill>
                  <a:srgbClr val="000000"/>
                </a:solidFill>
                <a:ea typeface="Calibri"/>
                <a:cs typeface="Calibri"/>
              </a:rPr>
              <a:t>ortalamasıdır</a:t>
            </a:r>
            <a:r>
              <a:rPr lang="en-US" sz="2800" b="1">
                <a:solidFill>
                  <a:srgbClr val="000000"/>
                </a:solidFill>
                <a:ea typeface="Calibri"/>
                <a:cs typeface="Calibri"/>
              </a:rPr>
              <a:t>.</a:t>
            </a:r>
            <a:br>
              <a:rPr lang="en-US" sz="2800" b="1">
                <a:ea typeface="Calibri"/>
                <a:cs typeface="Calibri"/>
              </a:rPr>
            </a:br>
            <a:r>
              <a:rPr lang="en-US" sz="2800" b="1">
                <a:solidFill>
                  <a:srgbClr val="000000"/>
                </a:solidFill>
                <a:ea typeface="Calibri"/>
                <a:cs typeface="Calibri"/>
              </a:rPr>
              <a:t> → </a:t>
            </a:r>
            <a:r>
              <a:rPr lang="en-US" sz="2800" b="1" u="sng">
                <a:solidFill>
                  <a:srgbClr val="000000"/>
                </a:solidFill>
                <a:ea typeface="Calibri"/>
                <a:cs typeface="Calibri"/>
              </a:rPr>
              <a:t>Daha </a:t>
            </a:r>
            <a:r>
              <a:rPr lang="en-US" sz="2800" b="1" u="sng" err="1">
                <a:solidFill>
                  <a:srgbClr val="000000"/>
                </a:solidFill>
                <a:ea typeface="Calibri"/>
                <a:cs typeface="Calibri"/>
              </a:rPr>
              <a:t>hassas</a:t>
            </a:r>
            <a:r>
              <a:rPr lang="en-US" sz="2800" b="1" u="sng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800" b="1" u="sng" err="1">
                <a:solidFill>
                  <a:srgbClr val="000000"/>
                </a:solidFill>
                <a:ea typeface="Calibri"/>
                <a:cs typeface="Calibri"/>
              </a:rPr>
              <a:t>ve</a:t>
            </a:r>
            <a:r>
              <a:rPr lang="en-US" sz="2800" b="1" u="sng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800" b="1" u="sng" err="1">
                <a:solidFill>
                  <a:srgbClr val="000000"/>
                </a:solidFill>
                <a:ea typeface="Calibri"/>
                <a:cs typeface="Calibri"/>
              </a:rPr>
              <a:t>gerçekçi</a:t>
            </a:r>
            <a:r>
              <a:rPr lang="en-US" sz="2800" b="1" u="sng">
                <a:solidFill>
                  <a:srgbClr val="000000"/>
                </a:solidFill>
                <a:ea typeface="Calibri"/>
                <a:cs typeface="Calibri"/>
              </a:rPr>
              <a:t> model </a:t>
            </a:r>
            <a:r>
              <a:rPr lang="en-US" sz="2800" b="1" u="sng" err="1">
                <a:solidFill>
                  <a:srgbClr val="000000"/>
                </a:solidFill>
                <a:ea typeface="Calibri"/>
                <a:cs typeface="Calibri"/>
              </a:rPr>
              <a:t>başarısını</a:t>
            </a:r>
            <a:r>
              <a:rPr lang="en-US" sz="2800" b="1" u="sng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800" b="1" u="sng" err="1">
                <a:solidFill>
                  <a:srgbClr val="000000"/>
                </a:solidFill>
                <a:ea typeface="Calibri"/>
                <a:cs typeface="Calibri"/>
              </a:rPr>
              <a:t>ölçer</a:t>
            </a:r>
            <a:r>
              <a:rPr lang="en-US" sz="2800" b="1" u="sng">
                <a:solidFill>
                  <a:srgbClr val="000000"/>
                </a:solidFill>
                <a:ea typeface="Calibri"/>
                <a:cs typeface="Calibri"/>
              </a:rPr>
              <a:t>.</a:t>
            </a:r>
            <a:endParaRPr lang="tr-TR" sz="2800" b="1">
              <a:solidFill>
                <a:srgbClr val="000000"/>
              </a:solidFill>
              <a:ea typeface="Calibri"/>
              <a:cs typeface="Calibri"/>
            </a:endParaRPr>
          </a:p>
          <a:p>
            <a:pPr marL="285750" indent="-285750" algn="l">
              <a:spcBef>
                <a:spcPts val="0"/>
              </a:spcBef>
              <a:buFont typeface="Arial,Sans-Serif"/>
              <a:buChar char="•"/>
            </a:pPr>
            <a:r>
              <a:rPr lang="en-US" sz="2800" b="1" err="1">
                <a:solidFill>
                  <a:srgbClr val="000000"/>
                </a:solidFill>
                <a:ea typeface="Calibri"/>
                <a:cs typeface="Calibri"/>
              </a:rPr>
              <a:t>IoU</a:t>
            </a:r>
            <a:r>
              <a:rPr lang="en-US" sz="2800" b="1">
                <a:solidFill>
                  <a:srgbClr val="000000"/>
                </a:solidFill>
                <a:ea typeface="Calibri"/>
                <a:cs typeface="Calibri"/>
              </a:rPr>
              <a:t> = 0.50, 0.55, 0.60, … 0.95</a:t>
            </a:r>
          </a:p>
          <a:p>
            <a:pPr marL="285750" indent="-285750" algn="l">
              <a:spcBef>
                <a:spcPts val="0"/>
              </a:spcBef>
              <a:buFont typeface="Arial,Sans-Serif"/>
              <a:buChar char="•"/>
            </a:pPr>
            <a:r>
              <a:rPr lang="en-US" sz="2800" b="1" err="1">
                <a:solidFill>
                  <a:srgbClr val="000000"/>
                </a:solidFill>
                <a:ea typeface="Calibri"/>
                <a:cs typeface="Calibri"/>
              </a:rPr>
              <a:t>Hepsinin</a:t>
            </a:r>
            <a:r>
              <a:rPr lang="en-US" sz="2800" b="1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800" b="1" err="1">
                <a:solidFill>
                  <a:srgbClr val="000000"/>
                </a:solidFill>
                <a:ea typeface="Calibri"/>
                <a:cs typeface="Calibri"/>
              </a:rPr>
              <a:t>ortalaması</a:t>
            </a:r>
            <a:r>
              <a:rPr lang="en-US" sz="2800" b="1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800" b="1" err="1">
                <a:solidFill>
                  <a:srgbClr val="000000"/>
                </a:solidFill>
                <a:ea typeface="Calibri"/>
                <a:cs typeface="Calibri"/>
              </a:rPr>
              <a:t>alınıyor</a:t>
            </a:r>
            <a:endParaRPr lang="en-US" sz="2800" b="1">
              <a:solidFill>
                <a:srgbClr val="000000"/>
              </a:solidFill>
              <a:ea typeface="Calibri"/>
              <a:cs typeface="Calibri"/>
            </a:endParaRPr>
          </a:p>
          <a:p>
            <a:pPr marL="285750" indent="-285750" algn="l">
              <a:spcBef>
                <a:spcPts val="0"/>
              </a:spcBef>
              <a:buFont typeface="Arial,Sans-Serif"/>
              <a:buChar char="•"/>
            </a:pPr>
            <a:r>
              <a:rPr lang="en-US" sz="2800" b="1">
                <a:solidFill>
                  <a:srgbClr val="000000"/>
                </a:solidFill>
                <a:ea typeface="Calibri"/>
                <a:cs typeface="Calibri"/>
              </a:rPr>
              <a:t>Kutu hem </a:t>
            </a:r>
            <a:r>
              <a:rPr lang="en-US" sz="2800" b="1" err="1">
                <a:solidFill>
                  <a:srgbClr val="000000"/>
                </a:solidFill>
                <a:ea typeface="Calibri"/>
                <a:cs typeface="Calibri"/>
              </a:rPr>
              <a:t>doğru</a:t>
            </a:r>
            <a:r>
              <a:rPr lang="en-US" sz="2800" b="1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800" b="1" err="1">
                <a:solidFill>
                  <a:srgbClr val="000000"/>
                </a:solidFill>
                <a:ea typeface="Calibri"/>
                <a:cs typeface="Calibri"/>
              </a:rPr>
              <a:t>yerde</a:t>
            </a:r>
            <a:endParaRPr lang="en-US" sz="2800" b="1">
              <a:solidFill>
                <a:srgbClr val="000000"/>
              </a:solidFill>
              <a:ea typeface="Calibri"/>
              <a:cs typeface="Calibri"/>
            </a:endParaRPr>
          </a:p>
          <a:p>
            <a:pPr marL="285750" indent="-285750" algn="l">
              <a:spcBef>
                <a:spcPts val="0"/>
              </a:spcBef>
              <a:buFont typeface="Arial,Sans-Serif"/>
              <a:buChar char="•"/>
            </a:pPr>
            <a:r>
              <a:rPr lang="en-US" sz="2800" b="1">
                <a:solidFill>
                  <a:srgbClr val="000000"/>
                </a:solidFill>
                <a:ea typeface="Calibri"/>
                <a:cs typeface="Calibri"/>
              </a:rPr>
              <a:t>hem de </a:t>
            </a:r>
            <a:r>
              <a:rPr lang="en-US" sz="2800" b="1" err="1">
                <a:solidFill>
                  <a:srgbClr val="000000"/>
                </a:solidFill>
                <a:ea typeface="Calibri"/>
                <a:cs typeface="Calibri"/>
              </a:rPr>
              <a:t>çok</a:t>
            </a:r>
            <a:r>
              <a:rPr lang="en-US" sz="2800" b="1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800" b="1" err="1">
                <a:solidFill>
                  <a:srgbClr val="000000"/>
                </a:solidFill>
                <a:ea typeface="Calibri"/>
                <a:cs typeface="Calibri"/>
              </a:rPr>
              <a:t>düzgün</a:t>
            </a:r>
            <a:r>
              <a:rPr lang="en-US" sz="2800" b="1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800" b="1" err="1">
                <a:solidFill>
                  <a:srgbClr val="000000"/>
                </a:solidFill>
                <a:ea typeface="Calibri"/>
                <a:cs typeface="Calibri"/>
              </a:rPr>
              <a:t>çizilmiş</a:t>
            </a:r>
            <a:r>
              <a:rPr lang="en-US" sz="2800" b="1">
                <a:solidFill>
                  <a:srgbClr val="000000"/>
                </a:solidFill>
                <a:ea typeface="Calibri"/>
                <a:cs typeface="Calibri"/>
              </a:rPr>
              <a:t> mi?</a:t>
            </a:r>
          </a:p>
          <a:p>
            <a:pPr algn="l">
              <a:spcBef>
                <a:spcPts val="0"/>
              </a:spcBef>
            </a:pPr>
            <a:r>
              <a:rPr lang="en-US" sz="2800" b="1">
                <a:solidFill>
                  <a:srgbClr val="000000"/>
                </a:solidFill>
                <a:ea typeface="Calibri"/>
                <a:cs typeface="Calibri"/>
              </a:rPr>
              <a:t>Bu </a:t>
            </a:r>
            <a:r>
              <a:rPr lang="en-US" sz="2800" b="1" err="1">
                <a:solidFill>
                  <a:srgbClr val="000000"/>
                </a:solidFill>
                <a:ea typeface="Calibri"/>
                <a:cs typeface="Calibri"/>
              </a:rPr>
              <a:t>yüzden</a:t>
            </a:r>
            <a:r>
              <a:rPr lang="en-US" sz="2800" b="1">
                <a:solidFill>
                  <a:srgbClr val="000000"/>
                </a:solidFill>
                <a:ea typeface="Calibri"/>
                <a:cs typeface="Calibri"/>
              </a:rPr>
              <a:t> mAP50–95 her zaman </a:t>
            </a:r>
            <a:r>
              <a:rPr lang="en-US" sz="2800" b="1" err="1">
                <a:solidFill>
                  <a:srgbClr val="000000"/>
                </a:solidFill>
                <a:ea typeface="Calibri"/>
                <a:cs typeface="Calibri"/>
              </a:rPr>
              <a:t>daha</a:t>
            </a:r>
            <a:r>
              <a:rPr lang="en-US" sz="2800" b="1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2800" b="1" err="1">
                <a:solidFill>
                  <a:srgbClr val="000000"/>
                </a:solidFill>
                <a:ea typeface="Calibri"/>
                <a:cs typeface="Calibri"/>
              </a:rPr>
              <a:t>düşüktür</a:t>
            </a:r>
            <a:endParaRPr lang="en-US" sz="2800" b="1">
              <a:solidFill>
                <a:srgbClr val="000000"/>
              </a:solidFill>
              <a:ea typeface="Calibri"/>
              <a:cs typeface="Calibri"/>
            </a:endParaRPr>
          </a:p>
          <a:p>
            <a:pPr algn="l">
              <a:spcBef>
                <a:spcPts val="0"/>
              </a:spcBef>
            </a:pPr>
            <a:endParaRPr lang="en-US" sz="2400">
              <a:solidFill>
                <a:srgbClr val="000000"/>
              </a:solidFill>
              <a:ea typeface="Calibri"/>
              <a:cs typeface="Calibri"/>
            </a:endParaRPr>
          </a:p>
          <a:p>
            <a:pPr algn="l">
              <a:lnSpc>
                <a:spcPts val="4199"/>
              </a:lnSpc>
              <a:spcBef>
                <a:spcPts val="0"/>
              </a:spcBef>
            </a:pPr>
            <a:endParaRPr lang="en-US" sz="1800">
              <a:solidFill>
                <a:srgbClr val="000000"/>
              </a:solidFill>
              <a:ea typeface="Calibri"/>
              <a:cs typeface="Calibri"/>
            </a:endParaRPr>
          </a:p>
          <a:p>
            <a:pPr algn="l">
              <a:lnSpc>
                <a:spcPts val="4199"/>
              </a:lnSpc>
              <a:spcBef>
                <a:spcPct val="0"/>
              </a:spcBef>
            </a:pPr>
            <a:endParaRPr lang="en-US" sz="2900">
              <a:solidFill>
                <a:srgbClr val="000000"/>
              </a:solidFill>
              <a:latin typeface="Lato"/>
              <a:ea typeface="Lato"/>
              <a:cs typeface="Lato"/>
            </a:endParaRPr>
          </a:p>
        </p:txBody>
      </p:sp>
      <p:pic>
        <p:nvPicPr>
          <p:cNvPr id="6" name="Resim 5" descr="metin, yazı tipi, ekran görüntüsü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023D25FD-03EF-2F60-188B-F4333850F3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34" t="26923" r="6234" b="39743"/>
          <a:stretch>
            <a:fillRect/>
          </a:stretch>
        </p:blipFill>
        <p:spPr>
          <a:xfrm>
            <a:off x="9977509" y="8145225"/>
            <a:ext cx="6911865" cy="1053545"/>
          </a:xfrm>
          <a:prstGeom prst="rect">
            <a:avLst/>
          </a:prstGeom>
        </p:spPr>
      </p:pic>
      <p:pic>
        <p:nvPicPr>
          <p:cNvPr id="7" name="Resim 6" descr="metin, yazı tipi, ekran görüntüsü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4022AE45-BF57-D23E-102D-E395D697B7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278" r="35825" b="74359"/>
          <a:stretch>
            <a:fillRect/>
          </a:stretch>
        </p:blipFill>
        <p:spPr>
          <a:xfrm>
            <a:off x="11058476" y="7099196"/>
            <a:ext cx="4775904" cy="891008"/>
          </a:xfrm>
          <a:prstGeom prst="rect">
            <a:avLst/>
          </a:prstGeom>
        </p:spPr>
      </p:pic>
      <p:sp>
        <p:nvSpPr>
          <p:cNvPr id="11" name="Dikdörtgen: Köşeleri Yuvarlatılmış 10">
            <a:extLst>
              <a:ext uri="{FF2B5EF4-FFF2-40B4-BE49-F238E27FC236}">
                <a16:creationId xmlns:a16="http://schemas.microsoft.com/office/drawing/2014/main" id="{F5A68854-B17B-8418-4617-B5A2822B8E14}"/>
              </a:ext>
            </a:extLst>
          </p:cNvPr>
          <p:cNvSpPr/>
          <p:nvPr/>
        </p:nvSpPr>
        <p:spPr>
          <a:xfrm>
            <a:off x="9478810" y="641302"/>
            <a:ext cx="8104182" cy="6280271"/>
          </a:xfrm>
          <a:prstGeom prst="roundRect">
            <a:avLst/>
          </a:prstGeom>
          <a:solidFill>
            <a:srgbClr val="FDFDFD"/>
          </a:solidFill>
          <a:ln>
            <a:solidFill>
              <a:srgbClr val="FDFD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0" name="Resim 9" descr="metin, taşıt, araç, kara taşıtı, araba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E562EB1C-93EE-2F07-D4F5-17F6327336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52" t="22728" r="11358" b="19465"/>
          <a:stretch>
            <a:fillRect/>
          </a:stretch>
        </p:blipFill>
        <p:spPr>
          <a:xfrm>
            <a:off x="9847731" y="888627"/>
            <a:ext cx="7352802" cy="5785013"/>
          </a:xfrm>
          <a:prstGeom prst="rect">
            <a:avLst/>
          </a:prstGeom>
        </p:spPr>
      </p:pic>
      <p:sp>
        <p:nvSpPr>
          <p:cNvPr id="14" name="Dikdörtgen: Köşeleri Yuvarlatılmış 13">
            <a:extLst>
              <a:ext uri="{FF2B5EF4-FFF2-40B4-BE49-F238E27FC236}">
                <a16:creationId xmlns:a16="http://schemas.microsoft.com/office/drawing/2014/main" id="{0A60E817-4901-FB75-D00E-1ACC16C37FE9}"/>
              </a:ext>
            </a:extLst>
          </p:cNvPr>
          <p:cNvSpPr/>
          <p:nvPr/>
        </p:nvSpPr>
        <p:spPr>
          <a:xfrm>
            <a:off x="5901005" y="8169455"/>
            <a:ext cx="2508772" cy="1019214"/>
          </a:xfrm>
          <a:prstGeom prst="roundRect">
            <a:avLst/>
          </a:prstGeom>
          <a:solidFill>
            <a:srgbClr val="28292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A7E4A3C7-974A-B029-F9E4-1EFBCB63CC32}"/>
              </a:ext>
            </a:extLst>
          </p:cNvPr>
          <p:cNvSpPr txBox="1"/>
          <p:nvPr/>
        </p:nvSpPr>
        <p:spPr>
          <a:xfrm>
            <a:off x="6275056" y="8434662"/>
            <a:ext cx="398627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2400" b="1">
                <a:solidFill>
                  <a:srgbClr val="FDFDFD"/>
                </a:solidFill>
                <a:ea typeface="Calibri"/>
                <a:cs typeface="Calibri"/>
              </a:rPr>
              <a:t>KOD ÇIKTISI</a:t>
            </a:r>
          </a:p>
        </p:txBody>
      </p:sp>
      <p:sp>
        <p:nvSpPr>
          <p:cNvPr id="18" name="Ok: Sağ 17">
            <a:extLst>
              <a:ext uri="{FF2B5EF4-FFF2-40B4-BE49-F238E27FC236}">
                <a16:creationId xmlns:a16="http://schemas.microsoft.com/office/drawing/2014/main" id="{A7D57D01-AE10-A4B1-4A1B-D9A0C89F8660}"/>
              </a:ext>
            </a:extLst>
          </p:cNvPr>
          <p:cNvSpPr/>
          <p:nvPr/>
        </p:nvSpPr>
        <p:spPr>
          <a:xfrm>
            <a:off x="8661441" y="8355747"/>
            <a:ext cx="978408" cy="48463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942280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9E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ikdörtgen: Köşeleri Yuvarlatılmış 19">
            <a:extLst>
              <a:ext uri="{FF2B5EF4-FFF2-40B4-BE49-F238E27FC236}">
                <a16:creationId xmlns:a16="http://schemas.microsoft.com/office/drawing/2014/main" id="{1FF1C6EF-F330-4C42-9137-3CFE0129644B}"/>
              </a:ext>
            </a:extLst>
          </p:cNvPr>
          <p:cNvSpPr/>
          <p:nvPr/>
        </p:nvSpPr>
        <p:spPr>
          <a:xfrm>
            <a:off x="3591079" y="1511701"/>
            <a:ext cx="11443624" cy="7412759"/>
          </a:xfrm>
          <a:prstGeom prst="roundRect">
            <a:avLst/>
          </a:prstGeom>
          <a:solidFill>
            <a:srgbClr val="FDFDF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Dikdörtgen: Köşeleri Yuvarlatılmış 14">
            <a:extLst>
              <a:ext uri="{FF2B5EF4-FFF2-40B4-BE49-F238E27FC236}">
                <a16:creationId xmlns:a16="http://schemas.microsoft.com/office/drawing/2014/main" id="{B7C4407D-4CD4-7519-AD6E-F0028FD9A64D}"/>
              </a:ext>
            </a:extLst>
          </p:cNvPr>
          <p:cNvSpPr/>
          <p:nvPr/>
        </p:nvSpPr>
        <p:spPr>
          <a:xfrm>
            <a:off x="207044" y="7986473"/>
            <a:ext cx="5895399" cy="2223480"/>
          </a:xfrm>
          <a:prstGeom prst="roundRect">
            <a:avLst/>
          </a:prstGeom>
          <a:solidFill>
            <a:srgbClr val="FDFDF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Dikdörtgen: Köşeleri Yuvarlatılmış 11">
            <a:extLst>
              <a:ext uri="{FF2B5EF4-FFF2-40B4-BE49-F238E27FC236}">
                <a16:creationId xmlns:a16="http://schemas.microsoft.com/office/drawing/2014/main" id="{5196E18D-6645-83A4-1441-ACD5E9DF7919}"/>
              </a:ext>
            </a:extLst>
          </p:cNvPr>
          <p:cNvSpPr/>
          <p:nvPr/>
        </p:nvSpPr>
        <p:spPr>
          <a:xfrm>
            <a:off x="12174925" y="69518"/>
            <a:ext cx="5912210" cy="2206671"/>
          </a:xfrm>
          <a:prstGeom prst="roundRect">
            <a:avLst/>
          </a:prstGeom>
          <a:solidFill>
            <a:srgbClr val="FDFDF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Dikdörtgen: Köşeleri Yuvarlatılmış 13">
            <a:extLst>
              <a:ext uri="{FF2B5EF4-FFF2-40B4-BE49-F238E27FC236}">
                <a16:creationId xmlns:a16="http://schemas.microsoft.com/office/drawing/2014/main" id="{5DDB127D-2ECF-B9BB-ACBD-96DC17903B5B}"/>
              </a:ext>
            </a:extLst>
          </p:cNvPr>
          <p:cNvSpPr/>
          <p:nvPr/>
        </p:nvSpPr>
        <p:spPr>
          <a:xfrm>
            <a:off x="12158117" y="8289033"/>
            <a:ext cx="5929017" cy="1920920"/>
          </a:xfrm>
          <a:prstGeom prst="roundRect">
            <a:avLst/>
          </a:prstGeom>
          <a:solidFill>
            <a:srgbClr val="FDFDF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Dikdörtgen: Köşeleri Yuvarlatılmış 12">
            <a:extLst>
              <a:ext uri="{FF2B5EF4-FFF2-40B4-BE49-F238E27FC236}">
                <a16:creationId xmlns:a16="http://schemas.microsoft.com/office/drawing/2014/main" id="{7DB1DAC7-F2AC-5AA2-A92B-A615F8903135}"/>
              </a:ext>
            </a:extLst>
          </p:cNvPr>
          <p:cNvSpPr/>
          <p:nvPr/>
        </p:nvSpPr>
        <p:spPr>
          <a:xfrm>
            <a:off x="207043" y="69517"/>
            <a:ext cx="5929017" cy="1920922"/>
          </a:xfrm>
          <a:prstGeom prst="roundRect">
            <a:avLst/>
          </a:prstGeom>
          <a:solidFill>
            <a:srgbClr val="FDFDF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AF091C81-9520-B4C2-60F2-32BA777BDEA8}"/>
              </a:ext>
            </a:extLst>
          </p:cNvPr>
          <p:cNvSpPr/>
          <p:nvPr/>
        </p:nvSpPr>
        <p:spPr>
          <a:xfrm>
            <a:off x="5365654" y="2274543"/>
            <a:ext cx="9002249" cy="5956429"/>
          </a:xfrm>
          <a:custGeom>
            <a:avLst/>
            <a:gdLst/>
            <a:ahLst/>
            <a:cxnLst/>
            <a:rect l="l" t="t" r="r" b="b"/>
            <a:pathLst>
              <a:path w="8666073" h="5838767">
                <a:moveTo>
                  <a:pt x="0" y="0"/>
                </a:moveTo>
                <a:lnTo>
                  <a:pt x="8666074" y="0"/>
                </a:lnTo>
                <a:lnTo>
                  <a:pt x="8666074" y="5838766"/>
                </a:lnTo>
                <a:lnTo>
                  <a:pt x="0" y="5838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B793F4D0-D3F3-FC3A-E08F-B116BC072EC3}"/>
              </a:ext>
            </a:extLst>
          </p:cNvPr>
          <p:cNvSpPr txBox="1"/>
          <p:nvPr/>
        </p:nvSpPr>
        <p:spPr>
          <a:xfrm>
            <a:off x="373294" y="248282"/>
            <a:ext cx="570155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2400" b="1">
                <a:ea typeface="+mn-lt"/>
                <a:cs typeface="+mn-lt"/>
              </a:rPr>
              <a:t>Model hedeften uzaktır ve tahminleri tutarsızdır. Plaka yerine far veya tampon gibi yanlış bölgeleri, her seferinde farklı koordinatlarla tespit eder.</a:t>
            </a:r>
            <a:endParaRPr lang="tr-TR" b="1"/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4D5052D9-1E4F-FC27-BFFC-BAB5D89AE8EA}"/>
              </a:ext>
            </a:extLst>
          </p:cNvPr>
          <p:cNvSpPr txBox="1"/>
          <p:nvPr/>
        </p:nvSpPr>
        <p:spPr>
          <a:xfrm>
            <a:off x="402640" y="8101749"/>
            <a:ext cx="5631672" cy="20057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2400" b="1">
                <a:ea typeface="+mn-lt"/>
                <a:cs typeface="+mn-lt"/>
              </a:rPr>
              <a:t>Model doğru bölgeyi (plaka civarı) tespit eder fakat tahmin çerçeveleri değişkendir. Sınırlayıcı kutuların (</a:t>
            </a:r>
            <a:r>
              <a:rPr lang="tr-TR" sz="2400" b="1" err="1">
                <a:ea typeface="+mn-lt"/>
                <a:cs typeface="+mn-lt"/>
              </a:rPr>
              <a:t>bounding</a:t>
            </a:r>
            <a:r>
              <a:rPr lang="tr-TR" sz="2400" b="1">
                <a:ea typeface="+mn-lt"/>
                <a:cs typeface="+mn-lt"/>
              </a:rPr>
              <a:t> </a:t>
            </a:r>
            <a:r>
              <a:rPr lang="tr-TR" sz="2400" b="1" err="1">
                <a:ea typeface="+mn-lt"/>
                <a:cs typeface="+mn-lt"/>
              </a:rPr>
              <a:t>box</a:t>
            </a:r>
            <a:r>
              <a:rPr lang="tr-TR" sz="2400" b="1">
                <a:ea typeface="+mn-lt"/>
                <a:cs typeface="+mn-lt"/>
              </a:rPr>
              <a:t>) boyutları ve konumları her karede farklılık gösterir.</a:t>
            </a:r>
            <a:endParaRPr lang="tr-TR" b="1"/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791970CE-6FA0-B997-205C-A571114474C4}"/>
              </a:ext>
            </a:extLst>
          </p:cNvPr>
          <p:cNvSpPr txBox="1"/>
          <p:nvPr/>
        </p:nvSpPr>
        <p:spPr>
          <a:xfrm>
            <a:off x="12350033" y="197260"/>
            <a:ext cx="5341179" cy="19221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2400" b="1">
                <a:ea typeface="+mn-lt"/>
                <a:cs typeface="+mn-lt"/>
              </a:rPr>
              <a:t> Model hatalı bir bölgeye odaklanmıştır ancak bu hatasında istikrarlıdır. Her seferinde plaka yerine sabit bir yanlış noktayı (örneğin vidayı) kararlı bir şekilde işaretler.</a:t>
            </a:r>
            <a:endParaRPr lang="tr-TR" b="1">
              <a:ea typeface="Calibri"/>
              <a:cs typeface="Calibri"/>
            </a:endParaRP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FACCD580-78B7-4B5B-945F-90EFF621F08D}"/>
              </a:ext>
            </a:extLst>
          </p:cNvPr>
          <p:cNvSpPr txBox="1"/>
          <p:nvPr/>
        </p:nvSpPr>
        <p:spPr>
          <a:xfrm>
            <a:off x="12418809" y="8284808"/>
            <a:ext cx="535247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2400" b="1">
                <a:ea typeface="+mn-lt"/>
                <a:cs typeface="+mn-lt"/>
              </a:rPr>
              <a:t>Model hem plakayı doğru konumda bulur hem de tahminleri yüksek örtüşme oranıyla (</a:t>
            </a:r>
            <a:r>
              <a:rPr lang="tr-TR" sz="2400" b="1" err="1">
                <a:ea typeface="+mn-lt"/>
                <a:cs typeface="+mn-lt"/>
              </a:rPr>
              <a:t>IoU</a:t>
            </a:r>
            <a:r>
              <a:rPr lang="tr-TR" sz="2400" b="1">
                <a:ea typeface="+mn-lt"/>
                <a:cs typeface="+mn-lt"/>
              </a:rPr>
              <a:t> </a:t>
            </a:r>
            <a:r>
              <a:rPr lang="tr-TR" sz="2400" b="1">
                <a:solidFill>
                  <a:srgbClr val="000000"/>
                </a:solidFill>
                <a:ea typeface="+mn-lt"/>
                <a:cs typeface="+mn-lt"/>
              </a:rPr>
              <a:t>&gt;=</a:t>
            </a:r>
            <a:r>
              <a:rPr lang="tr-TR" sz="2400" b="1">
                <a:ea typeface="+mn-lt"/>
                <a:cs typeface="+mn-lt"/>
              </a:rPr>
              <a:t>0.50) süreklilik arz eder. Bu, plaka tanıma sistemi için hedeflenen ideal performans seviyesidir.</a:t>
            </a:r>
            <a:endParaRPr lang="tr-TR" b="1">
              <a:ea typeface="Calibri"/>
              <a:cs typeface="Calibri"/>
            </a:endParaRPr>
          </a:p>
        </p:txBody>
      </p:sp>
      <p:sp>
        <p:nvSpPr>
          <p:cNvPr id="17" name="Ok: Bükülü 16">
            <a:extLst>
              <a:ext uri="{FF2B5EF4-FFF2-40B4-BE49-F238E27FC236}">
                <a16:creationId xmlns:a16="http://schemas.microsoft.com/office/drawing/2014/main" id="{B1225E7F-4033-CB24-8A19-D465DCCBBEC0}"/>
              </a:ext>
            </a:extLst>
          </p:cNvPr>
          <p:cNvSpPr/>
          <p:nvPr/>
        </p:nvSpPr>
        <p:spPr>
          <a:xfrm>
            <a:off x="10882057" y="911325"/>
            <a:ext cx="1116374" cy="1188047"/>
          </a:xfrm>
          <a:prstGeom prst="ben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8" name="Ok: Bükülü 17">
            <a:extLst>
              <a:ext uri="{FF2B5EF4-FFF2-40B4-BE49-F238E27FC236}">
                <a16:creationId xmlns:a16="http://schemas.microsoft.com/office/drawing/2014/main" id="{E2A22DAD-135E-DA34-2A0C-DEDC56D5543E}"/>
              </a:ext>
            </a:extLst>
          </p:cNvPr>
          <p:cNvSpPr/>
          <p:nvPr/>
        </p:nvSpPr>
        <p:spPr>
          <a:xfrm rot="-5400000">
            <a:off x="3032334" y="2071133"/>
            <a:ext cx="1116374" cy="1188047"/>
          </a:xfrm>
          <a:prstGeom prst="ben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9" name="Ok: Bükülü 18">
            <a:extLst>
              <a:ext uri="{FF2B5EF4-FFF2-40B4-BE49-F238E27FC236}">
                <a16:creationId xmlns:a16="http://schemas.microsoft.com/office/drawing/2014/main" id="{7F1BBCC6-4C92-0501-0689-44E77305F5BC}"/>
              </a:ext>
            </a:extLst>
          </p:cNvPr>
          <p:cNvSpPr/>
          <p:nvPr/>
        </p:nvSpPr>
        <p:spPr>
          <a:xfrm rot="10800000">
            <a:off x="6310056" y="8324015"/>
            <a:ext cx="1116374" cy="1188047"/>
          </a:xfrm>
          <a:prstGeom prst="ben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21" name="Ok: Bükülü 20">
            <a:extLst>
              <a:ext uri="{FF2B5EF4-FFF2-40B4-BE49-F238E27FC236}">
                <a16:creationId xmlns:a16="http://schemas.microsoft.com/office/drawing/2014/main" id="{8513B99D-292F-7706-1444-C0B8622CB9BE}"/>
              </a:ext>
            </a:extLst>
          </p:cNvPr>
          <p:cNvSpPr/>
          <p:nvPr/>
        </p:nvSpPr>
        <p:spPr>
          <a:xfrm rot="5400000">
            <a:off x="14680850" y="6844839"/>
            <a:ext cx="1116374" cy="1188047"/>
          </a:xfrm>
          <a:prstGeom prst="ben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4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46109"/>
            <a:ext cx="711874" cy="643276"/>
          </a:xfrm>
          <a:custGeom>
            <a:avLst/>
            <a:gdLst/>
            <a:ahLst/>
            <a:cxnLst/>
            <a:rect l="l" t="t" r="r" b="b"/>
            <a:pathLst>
              <a:path w="711874" h="643276">
                <a:moveTo>
                  <a:pt x="0" y="0"/>
                </a:moveTo>
                <a:lnTo>
                  <a:pt x="711874" y="0"/>
                </a:lnTo>
                <a:lnTo>
                  <a:pt x="711874" y="643275"/>
                </a:lnTo>
                <a:lnTo>
                  <a:pt x="0" y="6432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3654796" y="3303996"/>
            <a:ext cx="10961597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4400" err="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Teşekkürler</a:t>
            </a:r>
            <a:endParaRPr lang="en-US" sz="14400">
              <a:solidFill>
                <a:srgbClr val="F6F4F1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8376988"/>
            <a:ext cx="9632369" cy="397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10"/>
              </a:lnSpc>
            </a:pPr>
            <a:r>
              <a:rPr lang="en-US" sz="2736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Written by Hira Yalçın,</a:t>
            </a:r>
            <a:r>
              <a:rPr lang="tr-TR" sz="2736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736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Beren Köse,</a:t>
            </a:r>
            <a:r>
              <a:rPr lang="tr-TR" sz="2736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736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Dilara Yılmaz,</a:t>
            </a:r>
            <a:r>
              <a:rPr lang="tr-TR" sz="2736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736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Ebrar Yılmaz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04838" y="958067"/>
            <a:ext cx="1599084" cy="613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28"/>
              </a:lnSpc>
            </a:pPr>
            <a:r>
              <a:rPr lang="en-US" sz="2400" b="1">
                <a:solidFill>
                  <a:srgbClr val="F6F4F1"/>
                </a:solidFill>
                <a:latin typeface="Lato Bold"/>
                <a:ea typeface="Lato Bold"/>
                <a:cs typeface="Lato Bold"/>
                <a:sym typeface="Lato Bold"/>
              </a:rPr>
              <a:t>Atatürk University</a:t>
            </a:r>
          </a:p>
        </p:txBody>
      </p:sp>
      <p:sp>
        <p:nvSpPr>
          <p:cNvPr id="6" name="TextBox 6"/>
          <p:cNvSpPr txBox="1"/>
          <p:nvPr/>
        </p:nvSpPr>
        <p:spPr>
          <a:xfrm rot="5400000">
            <a:off x="14497478" y="4971097"/>
            <a:ext cx="4883001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400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tr-TR" sz="2400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r>
              <a:rPr lang="en-US" sz="2400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 December 2025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871585"/>
            <a:ext cx="8457083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Student ID: 240711002,</a:t>
            </a:r>
            <a:r>
              <a:rPr lang="tr-TR" sz="2400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2407110</a:t>
            </a:r>
            <a:r>
              <a:rPr lang="tr-TR" sz="2400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31</a:t>
            </a:r>
            <a:r>
              <a:rPr lang="en-US" sz="2400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lang="tr-TR" sz="2400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24071101</a:t>
            </a:r>
            <a:r>
              <a:rPr lang="tr-TR" sz="2400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r>
              <a:rPr lang="en-US" sz="2400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lang="tr-TR" sz="2400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2407110</a:t>
            </a:r>
            <a:r>
              <a:rPr lang="tr-TR" sz="2400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14</a:t>
            </a:r>
            <a:endParaRPr lang="en-US" sz="2400">
              <a:solidFill>
                <a:srgbClr val="F6F4F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8" name="Group 8"/>
          <p:cNvGrpSpPr/>
          <p:nvPr/>
        </p:nvGrpSpPr>
        <p:grpSpPr>
          <a:xfrm rot="-5400000">
            <a:off x="9031060" y="4591188"/>
            <a:ext cx="225880" cy="5403316"/>
            <a:chOff x="0" y="0"/>
            <a:chExt cx="301173" cy="7204422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301173" cy="7204422"/>
              <a:chOff x="0" y="0"/>
              <a:chExt cx="59491" cy="142309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9491" cy="1423096"/>
              </a:xfrm>
              <a:custGeom>
                <a:avLst/>
                <a:gdLst/>
                <a:ahLst/>
                <a:cxnLst/>
                <a:rect l="l" t="t" r="r" b="b"/>
                <a:pathLst>
                  <a:path w="59491" h="1423096">
                    <a:moveTo>
                      <a:pt x="0" y="0"/>
                    </a:moveTo>
                    <a:lnTo>
                      <a:pt x="59491" y="0"/>
                    </a:lnTo>
                    <a:lnTo>
                      <a:pt x="59491" y="1423096"/>
                    </a:lnTo>
                    <a:lnTo>
                      <a:pt x="0" y="142309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59491" cy="14611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0" y="0"/>
              <a:ext cx="301173" cy="1830478"/>
              <a:chOff x="0" y="0"/>
              <a:chExt cx="59491" cy="36157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9491" cy="361576"/>
              </a:xfrm>
              <a:custGeom>
                <a:avLst/>
                <a:gdLst/>
                <a:ahLst/>
                <a:cxnLst/>
                <a:rect l="l" t="t" r="r" b="b"/>
                <a:pathLst>
                  <a:path w="59491" h="361576">
                    <a:moveTo>
                      <a:pt x="0" y="0"/>
                    </a:moveTo>
                    <a:lnTo>
                      <a:pt x="59491" y="0"/>
                    </a:lnTo>
                    <a:lnTo>
                      <a:pt x="59491" y="361576"/>
                    </a:lnTo>
                    <a:lnTo>
                      <a:pt x="0" y="361576"/>
                    </a:lnTo>
                    <a:close/>
                  </a:path>
                </a:pathLst>
              </a:custGeom>
              <a:solidFill>
                <a:srgbClr val="7C898B"/>
              </a:solidFill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59491" cy="3996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1828197"/>
              <a:ext cx="301173" cy="795134"/>
              <a:chOff x="0" y="0"/>
              <a:chExt cx="59491" cy="15706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9491" cy="157064"/>
              </a:xfrm>
              <a:custGeom>
                <a:avLst/>
                <a:gdLst/>
                <a:ahLst/>
                <a:cxnLst/>
                <a:rect l="l" t="t" r="r" b="b"/>
                <a:pathLst>
                  <a:path w="59491" h="157064">
                    <a:moveTo>
                      <a:pt x="0" y="0"/>
                    </a:moveTo>
                    <a:lnTo>
                      <a:pt x="59491" y="0"/>
                    </a:lnTo>
                    <a:lnTo>
                      <a:pt x="59491" y="157064"/>
                    </a:lnTo>
                    <a:lnTo>
                      <a:pt x="0" y="157064"/>
                    </a:lnTo>
                    <a:close/>
                  </a:path>
                </a:pathLst>
              </a:custGeom>
              <a:solidFill>
                <a:srgbClr val="B29E84"/>
              </a:solidFill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59491" cy="1951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15477180" y="1130365"/>
            <a:ext cx="1352255" cy="274763"/>
            <a:chOff x="0" y="0"/>
            <a:chExt cx="1803007" cy="366350"/>
          </a:xfrm>
        </p:grpSpPr>
        <p:grpSp>
          <p:nvGrpSpPr>
            <p:cNvPr id="19" name="Group 19"/>
            <p:cNvGrpSpPr/>
            <p:nvPr/>
          </p:nvGrpSpPr>
          <p:grpSpPr>
            <a:xfrm rot="-5400000">
              <a:off x="0" y="0"/>
              <a:ext cx="366350" cy="366350"/>
              <a:chOff x="0" y="0"/>
              <a:chExt cx="178795" cy="17879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78795" cy="178795"/>
              </a:xfrm>
              <a:custGeom>
                <a:avLst/>
                <a:gdLst/>
                <a:ahLst/>
                <a:cxnLst/>
                <a:rect l="l" t="t" r="r" b="b"/>
                <a:pathLst>
                  <a:path w="178795" h="178795">
                    <a:moveTo>
                      <a:pt x="0" y="0"/>
                    </a:moveTo>
                    <a:lnTo>
                      <a:pt x="178795" y="0"/>
                    </a:lnTo>
                    <a:lnTo>
                      <a:pt x="178795" y="178795"/>
                    </a:lnTo>
                    <a:lnTo>
                      <a:pt x="0" y="178795"/>
                    </a:lnTo>
                    <a:close/>
                  </a:path>
                </a:pathLst>
              </a:custGeom>
              <a:solidFill>
                <a:srgbClr val="7C898B"/>
              </a:solidFill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178795" cy="2168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rot="-5400000">
              <a:off x="718328" y="0"/>
              <a:ext cx="366350" cy="366350"/>
              <a:chOff x="0" y="0"/>
              <a:chExt cx="178795" cy="178795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78795" cy="178795"/>
              </a:xfrm>
              <a:custGeom>
                <a:avLst/>
                <a:gdLst/>
                <a:ahLst/>
                <a:cxnLst/>
                <a:rect l="l" t="t" r="r" b="b"/>
                <a:pathLst>
                  <a:path w="178795" h="178795">
                    <a:moveTo>
                      <a:pt x="0" y="0"/>
                    </a:moveTo>
                    <a:lnTo>
                      <a:pt x="178795" y="0"/>
                    </a:lnTo>
                    <a:lnTo>
                      <a:pt x="178795" y="178795"/>
                    </a:lnTo>
                    <a:lnTo>
                      <a:pt x="0" y="178795"/>
                    </a:lnTo>
                    <a:close/>
                  </a:path>
                </a:pathLst>
              </a:custGeom>
              <a:solidFill>
                <a:srgbClr val="B29E84"/>
              </a:solidFill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178795" cy="2168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 rot="-5400000">
              <a:off x="1436657" y="0"/>
              <a:ext cx="366350" cy="366350"/>
              <a:chOff x="0" y="0"/>
              <a:chExt cx="178795" cy="178795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78795" cy="178795"/>
              </a:xfrm>
              <a:custGeom>
                <a:avLst/>
                <a:gdLst/>
                <a:ahLst/>
                <a:cxnLst/>
                <a:rect l="l" t="t" r="r" b="b"/>
                <a:pathLst>
                  <a:path w="178795" h="178795">
                    <a:moveTo>
                      <a:pt x="0" y="0"/>
                    </a:moveTo>
                    <a:lnTo>
                      <a:pt x="178795" y="0"/>
                    </a:lnTo>
                    <a:lnTo>
                      <a:pt x="178795" y="178795"/>
                    </a:lnTo>
                    <a:lnTo>
                      <a:pt x="0" y="17879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38100"/>
                <a:ext cx="178795" cy="2168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4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10094" y="1158193"/>
            <a:ext cx="16308996" cy="7642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1"/>
              </a:lnSpc>
            </a:pPr>
            <a:r>
              <a:rPr lang="en-US" sz="240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References / Kaynakça</a:t>
            </a:r>
          </a:p>
          <a:p>
            <a:pPr algn="ctr">
              <a:lnSpc>
                <a:spcPts val="2401"/>
              </a:lnSpc>
            </a:pPr>
            <a:r>
              <a:rPr lang="en-US" sz="240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 1. Redmon, J., Divvala, S., Girshick, R., &amp; Farhadi, A. (2016).</a:t>
            </a:r>
          </a:p>
          <a:p>
            <a:pPr algn="ctr">
              <a:lnSpc>
                <a:spcPts val="2401"/>
              </a:lnSpc>
            </a:pPr>
            <a:r>
              <a:rPr lang="en-US" sz="240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You Only Look Once: Unified, Real-Time Object Detection.</a:t>
            </a:r>
          </a:p>
          <a:p>
            <a:pPr algn="ctr">
              <a:lnSpc>
                <a:spcPts val="2401"/>
              </a:lnSpc>
            </a:pPr>
            <a:r>
              <a:rPr lang="en-US" sz="240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Proceedings of the IEEE Conference on Computer Vision and Pattern Recognition (CVPR).</a:t>
            </a:r>
          </a:p>
          <a:p>
            <a:pPr algn="ctr">
              <a:lnSpc>
                <a:spcPts val="2401"/>
              </a:lnSpc>
            </a:pPr>
            <a:r>
              <a:rPr lang="en-US" sz="240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 2. Redmon, J., &amp; Farhadi, A. (2018).</a:t>
            </a:r>
          </a:p>
          <a:p>
            <a:pPr algn="ctr">
              <a:lnSpc>
                <a:spcPts val="2401"/>
              </a:lnSpc>
            </a:pPr>
            <a:r>
              <a:rPr lang="en-US" sz="240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YOLOv3: An Incremental Improvement.</a:t>
            </a:r>
          </a:p>
          <a:p>
            <a:pPr algn="ctr">
              <a:lnSpc>
                <a:spcPts val="2401"/>
              </a:lnSpc>
            </a:pPr>
            <a:r>
              <a:rPr lang="en-US" sz="240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arXiv preprint arXiv:1804.02767.</a:t>
            </a:r>
          </a:p>
          <a:p>
            <a:pPr algn="ctr">
              <a:lnSpc>
                <a:spcPts val="2401"/>
              </a:lnSpc>
            </a:pPr>
            <a:r>
              <a:rPr lang="en-US" sz="240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 3. LeCun, Y., Bottou, L., Bengio, Y., &amp; Haffner, P. (1998).</a:t>
            </a:r>
          </a:p>
          <a:p>
            <a:pPr algn="ctr">
              <a:lnSpc>
                <a:spcPts val="2401"/>
              </a:lnSpc>
            </a:pPr>
            <a:r>
              <a:rPr lang="en-US" sz="240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Gradient-Based Learning Applied to Document Recognition.</a:t>
            </a:r>
          </a:p>
          <a:p>
            <a:pPr algn="ctr">
              <a:lnSpc>
                <a:spcPts val="2401"/>
              </a:lnSpc>
            </a:pPr>
            <a:r>
              <a:rPr lang="en-US" sz="240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Proceedings of the IEEE, 86(11), 2278–2324.</a:t>
            </a:r>
          </a:p>
          <a:p>
            <a:pPr algn="ctr">
              <a:lnSpc>
                <a:spcPts val="2401"/>
              </a:lnSpc>
            </a:pPr>
            <a:r>
              <a:rPr lang="en-US" sz="240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 4. Goodfellow, I., Bengio, Y., &amp; Courville, A. (2016).</a:t>
            </a:r>
          </a:p>
          <a:p>
            <a:pPr algn="ctr">
              <a:lnSpc>
                <a:spcPts val="2401"/>
              </a:lnSpc>
            </a:pPr>
            <a:r>
              <a:rPr lang="en-US" sz="240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Deep Learning.</a:t>
            </a:r>
          </a:p>
          <a:p>
            <a:pPr algn="ctr">
              <a:lnSpc>
                <a:spcPts val="2401"/>
              </a:lnSpc>
            </a:pPr>
            <a:r>
              <a:rPr lang="en-US" sz="240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MIT Press.</a:t>
            </a:r>
          </a:p>
          <a:p>
            <a:pPr algn="ctr">
              <a:lnSpc>
                <a:spcPts val="2401"/>
              </a:lnSpc>
            </a:pPr>
            <a:r>
              <a:rPr lang="en-US" sz="240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 5. Gonzalez, R. C., &amp; Woods, R. E. (2018).</a:t>
            </a:r>
          </a:p>
          <a:p>
            <a:pPr algn="ctr">
              <a:lnSpc>
                <a:spcPts val="2401"/>
              </a:lnSpc>
            </a:pPr>
            <a:r>
              <a:rPr lang="en-US" sz="240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Digital Image Processing (4th Edition).</a:t>
            </a:r>
          </a:p>
          <a:p>
            <a:pPr algn="ctr">
              <a:lnSpc>
                <a:spcPts val="2401"/>
              </a:lnSpc>
            </a:pPr>
            <a:r>
              <a:rPr lang="en-US" sz="240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Pearson Education.</a:t>
            </a:r>
          </a:p>
          <a:p>
            <a:pPr algn="ctr">
              <a:lnSpc>
                <a:spcPts val="2401"/>
              </a:lnSpc>
            </a:pPr>
            <a:r>
              <a:rPr lang="en-US" sz="240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 6. Smith, R. (2007).</a:t>
            </a:r>
          </a:p>
          <a:p>
            <a:pPr algn="ctr">
              <a:lnSpc>
                <a:spcPts val="2401"/>
              </a:lnSpc>
            </a:pPr>
            <a:r>
              <a:rPr lang="en-US" sz="240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An Overview of the Tesseract OCR Engine.</a:t>
            </a:r>
          </a:p>
          <a:p>
            <a:pPr algn="ctr">
              <a:lnSpc>
                <a:spcPts val="2401"/>
              </a:lnSpc>
            </a:pPr>
            <a:r>
              <a:rPr lang="en-US" sz="240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Proceedings of the International Conference on Document Analysis and Recognition (ICDAR).</a:t>
            </a:r>
          </a:p>
          <a:p>
            <a:pPr algn="ctr">
              <a:lnSpc>
                <a:spcPts val="2401"/>
              </a:lnSpc>
            </a:pPr>
            <a:r>
              <a:rPr lang="en-US" sz="240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 7. OpenCV Team.</a:t>
            </a:r>
          </a:p>
          <a:p>
            <a:pPr algn="ctr">
              <a:lnSpc>
                <a:spcPts val="2401"/>
              </a:lnSpc>
            </a:pPr>
            <a:r>
              <a:rPr lang="en-US" sz="240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OpenCV: Open Source Computer Vision Library.</a:t>
            </a:r>
          </a:p>
          <a:p>
            <a:pPr algn="ctr">
              <a:lnSpc>
                <a:spcPts val="2401"/>
              </a:lnSpc>
            </a:pPr>
            <a:r>
              <a:rPr lang="en-US" sz="240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https://opencv.org</a:t>
            </a:r>
          </a:p>
          <a:p>
            <a:pPr algn="ctr">
              <a:lnSpc>
                <a:spcPts val="2401"/>
              </a:lnSpc>
            </a:pPr>
            <a:r>
              <a:rPr lang="en-US" sz="240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 8. Alginahi, Y. M. (2011).</a:t>
            </a:r>
          </a:p>
          <a:p>
            <a:pPr algn="ctr">
              <a:lnSpc>
                <a:spcPts val="2401"/>
              </a:lnSpc>
            </a:pPr>
            <a:r>
              <a:rPr lang="en-US" sz="240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Automatic Arabic License Plate Recognition.</a:t>
            </a:r>
          </a:p>
          <a:p>
            <a:pPr algn="ctr">
              <a:lnSpc>
                <a:spcPts val="2401"/>
              </a:lnSpc>
            </a:pPr>
            <a:r>
              <a:rPr lang="en-US" sz="2401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IEEE International Conference on Signal Processing and Communications.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489954" y="7538577"/>
            <a:ext cx="1352255" cy="274763"/>
            <a:chOff x="0" y="0"/>
            <a:chExt cx="1803007" cy="366350"/>
          </a:xfrm>
        </p:grpSpPr>
        <p:grpSp>
          <p:nvGrpSpPr>
            <p:cNvPr id="3" name="Group 3"/>
            <p:cNvGrpSpPr/>
            <p:nvPr/>
          </p:nvGrpSpPr>
          <p:grpSpPr>
            <a:xfrm rot="-5400000">
              <a:off x="0" y="0"/>
              <a:ext cx="366350" cy="366350"/>
              <a:chOff x="0" y="0"/>
              <a:chExt cx="178795" cy="17879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8795" cy="178795"/>
              </a:xfrm>
              <a:custGeom>
                <a:avLst/>
                <a:gdLst/>
                <a:ahLst/>
                <a:cxnLst/>
                <a:rect l="l" t="t" r="r" b="b"/>
                <a:pathLst>
                  <a:path w="178795" h="178795">
                    <a:moveTo>
                      <a:pt x="0" y="0"/>
                    </a:moveTo>
                    <a:lnTo>
                      <a:pt x="178795" y="0"/>
                    </a:lnTo>
                    <a:lnTo>
                      <a:pt x="178795" y="178795"/>
                    </a:lnTo>
                    <a:lnTo>
                      <a:pt x="0" y="178795"/>
                    </a:lnTo>
                    <a:close/>
                  </a:path>
                </a:pathLst>
              </a:custGeom>
              <a:solidFill>
                <a:srgbClr val="253439"/>
              </a:solidFill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78795" cy="2168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5400000">
              <a:off x="718328" y="0"/>
              <a:ext cx="366350" cy="366350"/>
              <a:chOff x="0" y="0"/>
              <a:chExt cx="178795" cy="17879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78795" cy="178795"/>
              </a:xfrm>
              <a:custGeom>
                <a:avLst/>
                <a:gdLst/>
                <a:ahLst/>
                <a:cxnLst/>
                <a:rect l="l" t="t" r="r" b="b"/>
                <a:pathLst>
                  <a:path w="178795" h="178795">
                    <a:moveTo>
                      <a:pt x="0" y="0"/>
                    </a:moveTo>
                    <a:lnTo>
                      <a:pt x="178795" y="0"/>
                    </a:lnTo>
                    <a:lnTo>
                      <a:pt x="178795" y="178795"/>
                    </a:lnTo>
                    <a:lnTo>
                      <a:pt x="0" y="178795"/>
                    </a:lnTo>
                    <a:close/>
                  </a:path>
                </a:pathLst>
              </a:custGeom>
              <a:solidFill>
                <a:srgbClr val="B29E84"/>
              </a:solidFill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178795" cy="2168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5400000">
              <a:off x="1436657" y="0"/>
              <a:ext cx="366350" cy="366350"/>
              <a:chOff x="0" y="0"/>
              <a:chExt cx="178795" cy="17879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78795" cy="178795"/>
              </a:xfrm>
              <a:custGeom>
                <a:avLst/>
                <a:gdLst/>
                <a:ahLst/>
                <a:cxnLst/>
                <a:rect l="l" t="t" r="r" b="b"/>
                <a:pathLst>
                  <a:path w="178795" h="178795">
                    <a:moveTo>
                      <a:pt x="0" y="0"/>
                    </a:moveTo>
                    <a:lnTo>
                      <a:pt x="178795" y="0"/>
                    </a:lnTo>
                    <a:lnTo>
                      <a:pt x="178795" y="178795"/>
                    </a:lnTo>
                    <a:lnTo>
                      <a:pt x="0" y="178795"/>
                    </a:lnTo>
                    <a:close/>
                  </a:path>
                </a:pathLst>
              </a:custGeom>
              <a:solidFill>
                <a:srgbClr val="7C898B"/>
              </a:solidFill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178795" cy="2168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</p:grpSp>
      <p:sp>
        <p:nvSpPr>
          <p:cNvPr id="12" name="Freeform 12"/>
          <p:cNvSpPr/>
          <p:nvPr/>
        </p:nvSpPr>
        <p:spPr>
          <a:xfrm>
            <a:off x="4238805" y="1995127"/>
            <a:ext cx="11301259" cy="6356958"/>
          </a:xfrm>
          <a:custGeom>
            <a:avLst/>
            <a:gdLst/>
            <a:ahLst/>
            <a:cxnLst/>
            <a:rect l="l" t="t" r="r" b="b"/>
            <a:pathLst>
              <a:path w="11301259" h="6356958">
                <a:moveTo>
                  <a:pt x="0" y="0"/>
                </a:moveTo>
                <a:lnTo>
                  <a:pt x="11301259" y="0"/>
                </a:lnTo>
                <a:lnTo>
                  <a:pt x="113012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3" name="TextBox 13"/>
          <p:cNvSpPr txBox="1"/>
          <p:nvPr/>
        </p:nvSpPr>
        <p:spPr>
          <a:xfrm>
            <a:off x="1303463" y="971550"/>
            <a:ext cx="6090065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59"/>
              </a:lnSpc>
              <a:spcBef>
                <a:spcPct val="0"/>
              </a:spcBef>
            </a:pPr>
            <a:r>
              <a:rPr lang="en-US" sz="4000" b="1" spc="-57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Örnek: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95670" y="941694"/>
            <a:ext cx="6090065" cy="8316606"/>
            <a:chOff x="0" y="0"/>
            <a:chExt cx="943510" cy="12884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43511" cy="1288460"/>
            </a:xfrm>
            <a:custGeom>
              <a:avLst/>
              <a:gdLst/>
              <a:ahLst/>
              <a:cxnLst/>
              <a:rect l="l" t="t" r="r" b="b"/>
              <a:pathLst>
                <a:path w="943511" h="1288460">
                  <a:moveTo>
                    <a:pt x="0" y="0"/>
                  </a:moveTo>
                  <a:lnTo>
                    <a:pt x="943511" y="0"/>
                  </a:lnTo>
                  <a:lnTo>
                    <a:pt x="943511" y="1288460"/>
                  </a:lnTo>
                  <a:lnTo>
                    <a:pt x="0" y="1288460"/>
                  </a:lnTo>
                  <a:close/>
                </a:path>
              </a:pathLst>
            </a:custGeom>
            <a:blipFill>
              <a:blip r:embed="rId2"/>
              <a:stretch>
                <a:fillRect l="-52484" r="-52484"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551352" y="794238"/>
            <a:ext cx="7592648" cy="5406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4000" b="1" spc="-7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PROBLEM TANIMI</a:t>
            </a:r>
          </a:p>
          <a:p>
            <a:pPr marL="0" lvl="0" indent="0" algn="just">
              <a:lnSpc>
                <a:spcPts val="4059"/>
              </a:lnSpc>
              <a:spcBef>
                <a:spcPct val="0"/>
              </a:spcBef>
            </a:pPr>
            <a:endParaRPr lang="en-US" sz="3200" spc="-57">
              <a:solidFill>
                <a:srgbClr val="1C191A"/>
              </a:solidFill>
              <a:latin typeface="Lato"/>
              <a:ea typeface="Lato"/>
              <a:cs typeface="Lato"/>
            </a:endParaRPr>
          </a:p>
          <a:p>
            <a:pPr algn="just">
              <a:lnSpc>
                <a:spcPts val="4059"/>
              </a:lnSpc>
              <a:spcBef>
                <a:spcPct val="0"/>
              </a:spcBef>
            </a:pPr>
            <a:endParaRPr lang="en-US" sz="3200" b="1" spc="-57">
              <a:solidFill>
                <a:srgbClr val="1C191A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>
              <a:lnSpc>
                <a:spcPts val="4059"/>
              </a:lnSpc>
              <a:spcBef>
                <a:spcPct val="0"/>
              </a:spcBef>
            </a:pPr>
            <a:r>
              <a:rPr lang="en-US" sz="3200" b="1" spc="-57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Manuel </a:t>
            </a:r>
            <a:r>
              <a:rPr lang="en-US" sz="3200" b="1" spc="-57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araç</a:t>
            </a:r>
            <a:r>
              <a:rPr lang="en-US" sz="3200" b="1" spc="-57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spc="-57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tanımlama</a:t>
            </a:r>
            <a:r>
              <a:rPr lang="en-US" sz="3200" b="1" spc="-57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spc="-57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yavaş</a:t>
            </a:r>
            <a:r>
              <a:rPr lang="en-US" sz="3200" b="1" spc="-57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3200" b="1" spc="-57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verimsiz</a:t>
            </a:r>
            <a:r>
              <a:rPr lang="en-US" sz="3200" b="1" spc="-57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spc="-57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ve</a:t>
            </a:r>
            <a:r>
              <a:rPr lang="en-US" sz="3200" b="1" spc="-57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spc="-57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insan</a:t>
            </a:r>
            <a:r>
              <a:rPr lang="en-US" sz="3200" b="1" spc="-57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spc="-57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hatasına</a:t>
            </a:r>
            <a:r>
              <a:rPr lang="en-US" sz="3200" b="1" spc="-57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spc="-57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açıktır</a:t>
            </a:r>
            <a:r>
              <a:rPr lang="en-US" sz="3200" b="1" spc="-57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lang="en-US" sz="3200" b="1" spc="-57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Trafik</a:t>
            </a:r>
            <a:r>
              <a:rPr lang="en-US" sz="3200" b="1" spc="-57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spc="-57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kavşakları</a:t>
            </a:r>
            <a:r>
              <a:rPr lang="en-US" sz="3200" b="1" spc="-57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spc="-57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ve</a:t>
            </a:r>
            <a:r>
              <a:rPr lang="en-US" sz="3200" b="1" spc="-57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spc="-57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otoparklar</a:t>
            </a:r>
            <a:r>
              <a:rPr lang="en-US" sz="3200" b="1" spc="-57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spc="-57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gibi</a:t>
            </a:r>
            <a:r>
              <a:rPr lang="en-US" sz="3200" b="1" spc="-57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spc="-57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yoğun</a:t>
            </a:r>
            <a:r>
              <a:rPr lang="en-US" sz="3200" b="1" spc="-57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spc="-57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ortamlarda</a:t>
            </a:r>
            <a:r>
              <a:rPr lang="en-US" sz="3200" b="1" spc="-57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spc="-57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araçları</a:t>
            </a:r>
            <a:r>
              <a:rPr lang="en-US" sz="3200" b="1" spc="-57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spc="-57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doğru</a:t>
            </a:r>
            <a:r>
              <a:rPr lang="en-US" sz="3200" b="1" spc="-57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spc="-57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şekilde</a:t>
            </a:r>
            <a:r>
              <a:rPr lang="en-US" sz="3200" b="1" spc="-57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spc="-57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takip</a:t>
            </a:r>
            <a:r>
              <a:rPr lang="en-US" sz="3200" b="1" spc="-57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spc="-57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etmek</a:t>
            </a:r>
            <a:r>
              <a:rPr lang="en-US" sz="3200" b="1" spc="-57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spc="-57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zorlaşır</a:t>
            </a:r>
            <a:r>
              <a:rPr lang="en-US" sz="3200" b="1" spc="-57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. Bu </a:t>
            </a:r>
            <a:r>
              <a:rPr lang="en-US" sz="3200" b="1" spc="-57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nedenle</a:t>
            </a:r>
            <a:r>
              <a:rPr lang="en-US" sz="3200" b="1" spc="-57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3200" b="1" spc="-57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farklı</a:t>
            </a:r>
            <a:r>
              <a:rPr lang="en-US" sz="3200" b="1" spc="-57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spc="-57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koşullar</a:t>
            </a:r>
            <a:r>
              <a:rPr lang="en-US" sz="3200" b="1" spc="-57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spc="-57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altında</a:t>
            </a:r>
            <a:r>
              <a:rPr lang="en-US" sz="3200" b="1" spc="-57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spc="-57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plakaları</a:t>
            </a:r>
            <a:r>
              <a:rPr lang="en-US" sz="3200" b="1" spc="-57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spc="-57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hızlı</a:t>
            </a:r>
            <a:r>
              <a:rPr lang="en-US" sz="3200" b="1" spc="-57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spc="-57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ve</a:t>
            </a:r>
            <a:r>
              <a:rPr lang="en-US" sz="3200" b="1" spc="-57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spc="-57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güvenilir</a:t>
            </a:r>
            <a:r>
              <a:rPr lang="en-US" sz="3200" b="1" spc="-57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spc="-57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şekilde</a:t>
            </a:r>
            <a:r>
              <a:rPr lang="en-US" sz="3200" b="1" spc="-57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spc="-57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tanıyabilen</a:t>
            </a:r>
            <a:r>
              <a:rPr lang="en-US" sz="3200" b="1" spc="-57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spc="-57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otomatik</a:t>
            </a:r>
            <a:r>
              <a:rPr lang="en-US" sz="3200" b="1" spc="-57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spc="-57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bir</a:t>
            </a:r>
            <a:r>
              <a:rPr lang="en-US" sz="3200" b="1" spc="-57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spc="-57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sisteme</a:t>
            </a:r>
            <a:r>
              <a:rPr lang="en-US" sz="3200" b="1" spc="-57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spc="-57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ihtiyaç</a:t>
            </a:r>
            <a:r>
              <a:rPr lang="en-US" sz="3200" b="1" spc="-57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200" b="1" spc="-57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vardır</a:t>
            </a:r>
            <a:r>
              <a:rPr lang="en-US" sz="3200" b="1" spc="-57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lang="en-US" sz="3200" b="1" spc="-57">
              <a:solidFill>
                <a:srgbClr val="1C191A"/>
              </a:solidFill>
              <a:latin typeface="Lato"/>
              <a:ea typeface="Lato"/>
              <a:cs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291234" y="2366630"/>
            <a:ext cx="8784840" cy="3101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4059"/>
              </a:lnSpc>
              <a:spcBef>
                <a:spcPct val="0"/>
              </a:spcBef>
            </a:pPr>
            <a:endParaRPr lang="en-US" sz="2850" spc="-57">
              <a:solidFill>
                <a:srgbClr val="1C191A"/>
              </a:solidFill>
              <a:latin typeface="Lato"/>
              <a:ea typeface="Lato"/>
              <a:cs typeface="Lato"/>
            </a:endParaRPr>
          </a:p>
          <a:p>
            <a:pPr marL="0" lvl="0" indent="0" algn="just">
              <a:lnSpc>
                <a:spcPts val="4059"/>
              </a:lnSpc>
              <a:spcBef>
                <a:spcPct val="0"/>
              </a:spcBef>
            </a:pPr>
            <a:endParaRPr lang="tr-TR" sz="2899" spc="-57">
              <a:solidFill>
                <a:srgbClr val="1C191A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>
              <a:lnSpc>
                <a:spcPts val="4059"/>
              </a:lnSpc>
              <a:spcBef>
                <a:spcPct val="0"/>
              </a:spcBef>
            </a:pPr>
            <a:r>
              <a:rPr lang="en-US" sz="2850" b="1" spc="-57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Bu </a:t>
            </a:r>
            <a:r>
              <a:rPr lang="en-US" sz="2850" b="1" spc="-57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projenin</a:t>
            </a:r>
            <a:r>
              <a:rPr lang="en-US" sz="2850" b="1" spc="-57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50" b="1" spc="-57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temel</a:t>
            </a:r>
            <a:r>
              <a:rPr lang="en-US" sz="2850" b="1" spc="-57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50" b="1" spc="-57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amacı</a:t>
            </a:r>
            <a:r>
              <a:rPr lang="en-US" sz="2850" b="1" spc="-57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50" b="1" spc="-57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otomatik</a:t>
            </a:r>
            <a:r>
              <a:rPr lang="en-US" sz="2850" b="1" spc="-57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50" b="1" spc="-57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bir</a:t>
            </a:r>
            <a:r>
              <a:rPr lang="en-US" sz="2850" b="1" spc="-57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50" b="1" spc="-57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plaka</a:t>
            </a:r>
            <a:r>
              <a:rPr lang="en-US" sz="2850" b="1" spc="-57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50" b="1" spc="-57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tanıma</a:t>
            </a:r>
            <a:r>
              <a:rPr lang="en-US" sz="2850" b="1" spc="-57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50" b="1" spc="-57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sistemi</a:t>
            </a:r>
            <a:r>
              <a:rPr lang="en-US" sz="2850" b="1" spc="-57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50" b="1" spc="-57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tasarlamaktır</a:t>
            </a:r>
            <a:r>
              <a:rPr lang="en-US" sz="2850" b="1" spc="-57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lang="en-US" sz="2850" b="1" spc="-57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Sistem</a:t>
            </a:r>
            <a:r>
              <a:rPr lang="en-US" sz="2850" b="1" spc="-57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2850" b="1" spc="-57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bir</a:t>
            </a:r>
            <a:r>
              <a:rPr lang="en-US" sz="2850" b="1" spc="-57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50" b="1" spc="-57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görüntüden</a:t>
            </a:r>
            <a:r>
              <a:rPr lang="en-US" sz="2850" b="1" spc="-57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50" b="1" spc="-57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plakayı</a:t>
            </a:r>
            <a:r>
              <a:rPr lang="en-US" sz="2850" b="1" spc="-57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50" b="1" spc="-57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tespit</a:t>
            </a:r>
            <a:r>
              <a:rPr lang="en-US" sz="2850" b="1" spc="-57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50" b="1" spc="-57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etmeyi</a:t>
            </a:r>
            <a:r>
              <a:rPr lang="en-US" sz="2850" b="1" spc="-57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2850" b="1" spc="-57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karakterleri</a:t>
            </a:r>
            <a:r>
              <a:rPr lang="en-US" sz="2850" b="1" spc="-57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50" b="1" spc="-57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ayırmayı</a:t>
            </a:r>
            <a:r>
              <a:rPr lang="en-US" sz="2850" b="1" spc="-57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50" b="1" spc="-57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ve</a:t>
            </a:r>
            <a:r>
              <a:rPr lang="en-US" sz="2850" b="1" spc="-57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50" b="1" spc="-57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yüksek</a:t>
            </a:r>
            <a:r>
              <a:rPr lang="en-US" sz="2850" b="1" spc="-57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50" b="1" spc="-57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doğrulukla</a:t>
            </a:r>
            <a:r>
              <a:rPr lang="en-US" sz="2850" b="1" spc="-57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50" b="1" spc="-57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tanımayı</a:t>
            </a:r>
            <a:r>
              <a:rPr lang="en-US" sz="2850" b="1" spc="-57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50" b="1" spc="-57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hedefler</a:t>
            </a:r>
            <a:r>
              <a:rPr lang="en-US" sz="2850" b="1" spc="-57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lang="en-US" sz="2850" b="1" spc="-57">
              <a:solidFill>
                <a:srgbClr val="1C191A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08080" y="4722005"/>
            <a:ext cx="6062578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253439"/>
                </a:solidFill>
                <a:latin typeface="Lato"/>
                <a:ea typeface="Lato"/>
                <a:cs typeface="Lato"/>
              </a:rPr>
              <a:t>Amaç</a:t>
            </a:r>
            <a:endParaRPr lang="en-US" sz="8000">
              <a:solidFill>
                <a:srgbClr val="253439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" name="Group 4"/>
          <p:cNvGrpSpPr/>
          <p:nvPr/>
        </p:nvGrpSpPr>
        <p:grpSpPr>
          <a:xfrm rot="-5400000">
            <a:off x="3796798" y="4217248"/>
            <a:ext cx="225880" cy="5403316"/>
            <a:chOff x="0" y="0"/>
            <a:chExt cx="301173" cy="7204422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301173" cy="7204422"/>
              <a:chOff x="0" y="0"/>
              <a:chExt cx="59491" cy="1423096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59491" cy="1423096"/>
              </a:xfrm>
              <a:custGeom>
                <a:avLst/>
                <a:gdLst/>
                <a:ahLst/>
                <a:cxnLst/>
                <a:rect l="l" t="t" r="r" b="b"/>
                <a:pathLst>
                  <a:path w="59491" h="1423096">
                    <a:moveTo>
                      <a:pt x="0" y="0"/>
                    </a:moveTo>
                    <a:lnTo>
                      <a:pt x="59491" y="0"/>
                    </a:lnTo>
                    <a:lnTo>
                      <a:pt x="59491" y="1423096"/>
                    </a:lnTo>
                    <a:lnTo>
                      <a:pt x="0" y="1423096"/>
                    </a:lnTo>
                    <a:close/>
                  </a:path>
                </a:pathLst>
              </a:custGeom>
              <a:solidFill>
                <a:srgbClr val="7C898B"/>
              </a:solidFill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59491" cy="14611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0" y="0"/>
              <a:ext cx="301173" cy="1830478"/>
              <a:chOff x="0" y="0"/>
              <a:chExt cx="59491" cy="36157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59491" cy="361576"/>
              </a:xfrm>
              <a:custGeom>
                <a:avLst/>
                <a:gdLst/>
                <a:ahLst/>
                <a:cxnLst/>
                <a:rect l="l" t="t" r="r" b="b"/>
                <a:pathLst>
                  <a:path w="59491" h="361576">
                    <a:moveTo>
                      <a:pt x="0" y="0"/>
                    </a:moveTo>
                    <a:lnTo>
                      <a:pt x="59491" y="0"/>
                    </a:lnTo>
                    <a:lnTo>
                      <a:pt x="59491" y="361576"/>
                    </a:lnTo>
                    <a:lnTo>
                      <a:pt x="0" y="361576"/>
                    </a:lnTo>
                    <a:close/>
                  </a:path>
                </a:pathLst>
              </a:custGeom>
              <a:solidFill>
                <a:srgbClr val="253439"/>
              </a:solidFill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59491" cy="3996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0" y="1828197"/>
              <a:ext cx="301173" cy="795134"/>
              <a:chOff x="0" y="0"/>
              <a:chExt cx="59491" cy="15706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59491" cy="157064"/>
              </a:xfrm>
              <a:custGeom>
                <a:avLst/>
                <a:gdLst/>
                <a:ahLst/>
                <a:cxnLst/>
                <a:rect l="l" t="t" r="r" b="b"/>
                <a:pathLst>
                  <a:path w="59491" h="157064">
                    <a:moveTo>
                      <a:pt x="0" y="0"/>
                    </a:moveTo>
                    <a:lnTo>
                      <a:pt x="59491" y="0"/>
                    </a:lnTo>
                    <a:lnTo>
                      <a:pt x="59491" y="157064"/>
                    </a:lnTo>
                    <a:lnTo>
                      <a:pt x="0" y="157064"/>
                    </a:lnTo>
                    <a:close/>
                  </a:path>
                </a:pathLst>
              </a:custGeom>
              <a:solidFill>
                <a:srgbClr val="B29E84"/>
              </a:solidFill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59491" cy="1951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981063" y="1961574"/>
            <a:ext cx="1444016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00"/>
              </a:lnSpc>
              <a:spcBef>
                <a:spcPct val="0"/>
              </a:spcBef>
            </a:pPr>
            <a:r>
              <a:rPr lang="en-US" sz="3600">
                <a:solidFill>
                  <a:srgbClr val="7C898B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r>
              <a:rPr lang="en-US" sz="3600" u="none" strike="noStrike">
                <a:solidFill>
                  <a:srgbClr val="7C898B"/>
                </a:solidFill>
                <a:latin typeface="Lato"/>
                <a:ea typeface="Lato"/>
                <a:cs typeface="Lato"/>
                <a:sym typeface="Lato"/>
              </a:rPr>
              <a:t>1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981063" y="5610225"/>
            <a:ext cx="1444016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00"/>
              </a:lnSpc>
              <a:spcBef>
                <a:spcPct val="0"/>
              </a:spcBef>
            </a:pPr>
            <a:r>
              <a:rPr lang="en-US" sz="3600">
                <a:solidFill>
                  <a:srgbClr val="7C898B"/>
                </a:solidFill>
                <a:latin typeface="Lato"/>
                <a:ea typeface="Lato"/>
                <a:cs typeface="Lato"/>
                <a:sym typeface="Lato"/>
              </a:rPr>
              <a:t>03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981063" y="3915410"/>
            <a:ext cx="1444016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00"/>
              </a:lnSpc>
              <a:spcBef>
                <a:spcPct val="0"/>
              </a:spcBef>
            </a:pPr>
            <a:r>
              <a:rPr lang="en-US" sz="3600">
                <a:solidFill>
                  <a:srgbClr val="7C898B"/>
                </a:solidFill>
                <a:latin typeface="Lato"/>
                <a:ea typeface="Lato"/>
                <a:cs typeface="Lato"/>
                <a:sym typeface="Lato"/>
              </a:rPr>
              <a:t>02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981063" y="7564061"/>
            <a:ext cx="1444016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00"/>
              </a:lnSpc>
              <a:spcBef>
                <a:spcPct val="0"/>
              </a:spcBef>
            </a:pPr>
            <a:r>
              <a:rPr lang="en-US" sz="3600">
                <a:solidFill>
                  <a:srgbClr val="7C898B"/>
                </a:solidFill>
                <a:latin typeface="Lato"/>
                <a:ea typeface="Lato"/>
                <a:cs typeface="Lato"/>
                <a:sym typeface="Lato"/>
              </a:rPr>
              <a:t>04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802795" y="1664618"/>
            <a:ext cx="5675209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799"/>
              </a:lnSpc>
              <a:spcBef>
                <a:spcPct val="0"/>
              </a:spcBef>
            </a:pPr>
            <a:endParaRPr lang="en-US" sz="1950" spc="-39">
              <a:solidFill>
                <a:srgbClr val="1C191A"/>
              </a:solidFill>
              <a:latin typeface="Lato"/>
              <a:ea typeface="Lato"/>
              <a:cs typeface="Lato"/>
            </a:endParaRPr>
          </a:p>
          <a:p>
            <a:pPr marL="0" lvl="0" indent="0" algn="just">
              <a:lnSpc>
                <a:spcPts val="2799"/>
              </a:lnSpc>
              <a:spcBef>
                <a:spcPct val="0"/>
              </a:spcBef>
            </a:pPr>
            <a:r>
              <a:rPr lang="en-US" sz="2800" b="1" spc="-39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Sistem</a:t>
            </a:r>
            <a:r>
              <a:rPr lang="en-US" sz="2800" b="1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00" b="1" spc="-39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giriş</a:t>
            </a:r>
            <a:r>
              <a:rPr lang="en-US" sz="2800" b="1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00" b="1" spc="-39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olarak</a:t>
            </a:r>
            <a:r>
              <a:rPr lang="en-US" sz="2800" b="1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00" b="1" spc="-39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bir</a:t>
            </a:r>
            <a:r>
              <a:rPr lang="en-US" sz="2800" b="1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00" b="1" spc="-39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görüntü</a:t>
            </a:r>
            <a:r>
              <a:rPr lang="en-US" sz="2800" b="1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00" b="1" spc="-39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veya</a:t>
            </a:r>
            <a:r>
              <a:rPr lang="en-US" sz="2800" b="1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video </a:t>
            </a:r>
            <a:r>
              <a:rPr lang="en-US" sz="2800" b="1" spc="-39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alır</a:t>
            </a:r>
            <a:r>
              <a:rPr lang="en-US" sz="2800" b="1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lang="en-US" sz="2800" b="1" spc="-39">
              <a:solidFill>
                <a:srgbClr val="1C191A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802795" y="5380504"/>
            <a:ext cx="5675209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799"/>
              </a:lnSpc>
              <a:spcBef>
                <a:spcPct val="0"/>
              </a:spcBef>
            </a:pPr>
            <a:endParaRPr lang="en-US" sz="2800" spc="-39">
              <a:solidFill>
                <a:srgbClr val="1C191A"/>
              </a:solidFill>
              <a:latin typeface="Lato"/>
              <a:ea typeface="Lato"/>
              <a:cs typeface="Lato"/>
            </a:endParaRPr>
          </a:p>
          <a:p>
            <a:pPr marL="0" lvl="0" indent="0" algn="just">
              <a:lnSpc>
                <a:spcPts val="2799"/>
              </a:lnSpc>
              <a:spcBef>
                <a:spcPct val="0"/>
              </a:spcBef>
            </a:pPr>
            <a:r>
              <a:rPr lang="en-US" sz="2800" b="1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Daha </a:t>
            </a:r>
            <a:r>
              <a:rPr lang="en-US" sz="2800" b="1" spc="-39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sonra</a:t>
            </a:r>
            <a:r>
              <a:rPr lang="en-US" sz="2800" b="1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00" b="1" spc="-39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plaka</a:t>
            </a:r>
            <a:r>
              <a:rPr lang="en-US" sz="2800" b="1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00" b="1" spc="-39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bölgesi</a:t>
            </a:r>
            <a:r>
              <a:rPr lang="en-US" sz="2800" b="1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00" b="1" spc="-39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tespit</a:t>
            </a:r>
            <a:r>
              <a:rPr lang="en-US" sz="2800" b="1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00" b="1" spc="-39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edilir</a:t>
            </a:r>
            <a:r>
              <a:rPr lang="en-US" sz="2800" b="1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00" b="1" spc="-39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ve</a:t>
            </a:r>
            <a:r>
              <a:rPr lang="en-US" sz="2800" b="1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00" b="1" spc="-39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plaka</a:t>
            </a:r>
            <a:r>
              <a:rPr lang="en-US" sz="2800" b="1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00" b="1" spc="-39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üzerindeki</a:t>
            </a:r>
            <a:r>
              <a:rPr lang="en-US" sz="2800" b="1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00" b="1" spc="-39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karakterler</a:t>
            </a:r>
            <a:r>
              <a:rPr lang="en-US" sz="2800" b="1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00" b="1" spc="-39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çıkarılarak</a:t>
            </a:r>
            <a:r>
              <a:rPr lang="en-US" sz="2800" b="1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00" b="1" spc="-39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tanınır</a:t>
            </a:r>
            <a:r>
              <a:rPr lang="en-US" sz="2800" b="1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lang="en-US" sz="2800" b="1" spc="-39">
              <a:solidFill>
                <a:srgbClr val="1C191A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802795" y="3605306"/>
            <a:ext cx="5675209" cy="1078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  <a:spcBef>
                <a:spcPct val="0"/>
              </a:spcBef>
            </a:pPr>
            <a:endParaRPr lang="en-US" sz="2800" spc="-39">
              <a:solidFill>
                <a:srgbClr val="1C191A"/>
              </a:solidFill>
              <a:latin typeface="Lato"/>
              <a:ea typeface="Lato"/>
              <a:cs typeface="Lato"/>
            </a:endParaRPr>
          </a:p>
          <a:p>
            <a:pPr marL="0" lvl="0" indent="0" algn="just">
              <a:lnSpc>
                <a:spcPts val="2799"/>
              </a:lnSpc>
              <a:spcBef>
                <a:spcPct val="0"/>
              </a:spcBef>
            </a:pPr>
            <a:r>
              <a:rPr lang="en-US" sz="2800" b="1" spc="-39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Görüntü</a:t>
            </a:r>
            <a:r>
              <a:rPr lang="en-US" sz="2800" b="1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00" b="1" spc="-39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kalitesini</a:t>
            </a:r>
            <a:r>
              <a:rPr lang="en-US" sz="2800" b="1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00" b="1" spc="-39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artırmak</a:t>
            </a:r>
            <a:r>
              <a:rPr lang="en-US" sz="2800" b="1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00" b="1" spc="-39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için</a:t>
            </a:r>
            <a:r>
              <a:rPr lang="en-US" sz="2800" b="1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00" b="1" spc="-39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ön</a:t>
            </a:r>
            <a:r>
              <a:rPr lang="en-US" sz="2800" b="1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00" b="1" spc="-39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işleme</a:t>
            </a:r>
            <a:r>
              <a:rPr lang="en-US" sz="2800" b="1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00" b="1" spc="-39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adımlarını</a:t>
            </a:r>
            <a:r>
              <a:rPr lang="en-US" sz="2800" b="1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00" b="1" spc="-39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uygular</a:t>
            </a:r>
            <a:r>
              <a:rPr lang="en-US" sz="2800" b="1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lang="tr-TR" sz="2800"/>
          </a:p>
        </p:txBody>
      </p:sp>
      <p:sp>
        <p:nvSpPr>
          <p:cNvPr id="9" name="TextBox 9"/>
          <p:cNvSpPr txBox="1"/>
          <p:nvPr/>
        </p:nvSpPr>
        <p:spPr>
          <a:xfrm>
            <a:off x="10802795" y="7270765"/>
            <a:ext cx="5675209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799"/>
              </a:lnSpc>
              <a:spcBef>
                <a:spcPct val="0"/>
              </a:spcBef>
            </a:pPr>
            <a:endParaRPr lang="en-US" sz="1950" spc="-39">
              <a:solidFill>
                <a:srgbClr val="1C191A"/>
              </a:solidFill>
              <a:latin typeface="Lato"/>
              <a:ea typeface="Lato"/>
              <a:cs typeface="Lato"/>
            </a:endParaRPr>
          </a:p>
          <a:p>
            <a:pPr marL="0" lvl="0" indent="0" algn="just">
              <a:lnSpc>
                <a:spcPts val="2799"/>
              </a:lnSpc>
              <a:spcBef>
                <a:spcPct val="0"/>
              </a:spcBef>
            </a:pPr>
            <a:r>
              <a:rPr lang="en-US" sz="2800" b="1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Son </a:t>
            </a:r>
            <a:r>
              <a:rPr lang="en-US" sz="2800" b="1" spc="-39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olarak</a:t>
            </a:r>
            <a:r>
              <a:rPr lang="en-US" sz="2800" b="1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00" b="1" spc="-39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tanınan</a:t>
            </a:r>
            <a:r>
              <a:rPr lang="en-US" sz="2800" b="1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00" b="1" spc="-39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metin</a:t>
            </a:r>
            <a:r>
              <a:rPr lang="en-US" sz="2800" b="1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00" b="1" spc="-39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çıktı</a:t>
            </a:r>
            <a:r>
              <a:rPr lang="en-US" sz="2800" b="1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00" b="1" spc="-39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olarak</a:t>
            </a:r>
            <a:r>
              <a:rPr lang="en-US" sz="2800" b="1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00" b="1" spc="-39" err="1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gösterilir</a:t>
            </a:r>
            <a:r>
              <a:rPr lang="en-US" sz="2800" b="1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lang="en-US" sz="2800" b="1" spc="-39">
              <a:solidFill>
                <a:srgbClr val="1C191A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08080" y="4217180"/>
            <a:ext cx="6062578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000"/>
              </a:lnSpc>
              <a:spcBef>
                <a:spcPct val="0"/>
              </a:spcBef>
            </a:pPr>
            <a:r>
              <a:rPr lang="en-US" sz="8000" err="1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Sistem</a:t>
            </a:r>
            <a:r>
              <a:rPr lang="en-US" sz="8000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 </a:t>
            </a:r>
            <a:r>
              <a:rPr lang="en-US" sz="8000" err="1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Bakışı</a:t>
            </a:r>
          </a:p>
        </p:txBody>
      </p:sp>
      <p:grpSp>
        <p:nvGrpSpPr>
          <p:cNvPr id="11" name="Group 11"/>
          <p:cNvGrpSpPr/>
          <p:nvPr/>
        </p:nvGrpSpPr>
        <p:grpSpPr>
          <a:xfrm rot="-5400000">
            <a:off x="3796798" y="4217248"/>
            <a:ext cx="225880" cy="5403316"/>
            <a:chOff x="0" y="0"/>
            <a:chExt cx="301173" cy="7204422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301173" cy="7204422"/>
              <a:chOff x="0" y="0"/>
              <a:chExt cx="59491" cy="142309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9491" cy="1423096"/>
              </a:xfrm>
              <a:custGeom>
                <a:avLst/>
                <a:gdLst/>
                <a:ahLst/>
                <a:cxnLst/>
                <a:rect l="l" t="t" r="r" b="b"/>
                <a:pathLst>
                  <a:path w="59491" h="1423096">
                    <a:moveTo>
                      <a:pt x="0" y="0"/>
                    </a:moveTo>
                    <a:lnTo>
                      <a:pt x="59491" y="0"/>
                    </a:lnTo>
                    <a:lnTo>
                      <a:pt x="59491" y="1423096"/>
                    </a:lnTo>
                    <a:lnTo>
                      <a:pt x="0" y="1423096"/>
                    </a:lnTo>
                    <a:close/>
                  </a:path>
                </a:pathLst>
              </a:custGeom>
              <a:solidFill>
                <a:srgbClr val="7C898B"/>
              </a:solidFill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59491" cy="14611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301173" cy="1830478"/>
              <a:chOff x="0" y="0"/>
              <a:chExt cx="59491" cy="36157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9491" cy="361576"/>
              </a:xfrm>
              <a:custGeom>
                <a:avLst/>
                <a:gdLst/>
                <a:ahLst/>
                <a:cxnLst/>
                <a:rect l="l" t="t" r="r" b="b"/>
                <a:pathLst>
                  <a:path w="59491" h="361576">
                    <a:moveTo>
                      <a:pt x="0" y="0"/>
                    </a:moveTo>
                    <a:lnTo>
                      <a:pt x="59491" y="0"/>
                    </a:lnTo>
                    <a:lnTo>
                      <a:pt x="59491" y="361576"/>
                    </a:lnTo>
                    <a:lnTo>
                      <a:pt x="0" y="361576"/>
                    </a:lnTo>
                    <a:close/>
                  </a:path>
                </a:pathLst>
              </a:custGeom>
              <a:solidFill>
                <a:srgbClr val="253439"/>
              </a:solidFill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59491" cy="3996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0" y="1828197"/>
              <a:ext cx="301173" cy="795134"/>
              <a:chOff x="0" y="0"/>
              <a:chExt cx="59491" cy="157064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59491" cy="157064"/>
              </a:xfrm>
              <a:custGeom>
                <a:avLst/>
                <a:gdLst/>
                <a:ahLst/>
                <a:cxnLst/>
                <a:rect l="l" t="t" r="r" b="b"/>
                <a:pathLst>
                  <a:path w="59491" h="157064">
                    <a:moveTo>
                      <a:pt x="0" y="0"/>
                    </a:moveTo>
                    <a:lnTo>
                      <a:pt x="59491" y="0"/>
                    </a:lnTo>
                    <a:lnTo>
                      <a:pt x="59491" y="157064"/>
                    </a:lnTo>
                    <a:lnTo>
                      <a:pt x="0" y="157064"/>
                    </a:lnTo>
                    <a:close/>
                  </a:path>
                </a:pathLst>
              </a:custGeom>
              <a:solidFill>
                <a:srgbClr val="B29E84"/>
              </a:solidFill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59491" cy="1951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51352" y="1645602"/>
            <a:ext cx="14203723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TEORİK TABLO</a:t>
            </a:r>
            <a:endParaRPr lang="en-US" sz="8000" u="none" strike="noStrike">
              <a:solidFill>
                <a:srgbClr val="253439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" name="Group 3"/>
          <p:cNvGrpSpPr/>
          <p:nvPr/>
        </p:nvGrpSpPr>
        <p:grpSpPr>
          <a:xfrm rot="-5400000">
            <a:off x="15477180" y="1990243"/>
            <a:ext cx="274763" cy="274763"/>
            <a:chOff x="0" y="0"/>
            <a:chExt cx="178795" cy="1787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8795" cy="178795"/>
            </a:xfrm>
            <a:custGeom>
              <a:avLst/>
              <a:gdLst/>
              <a:ahLst/>
              <a:cxnLst/>
              <a:rect l="l" t="t" r="r" b="b"/>
              <a:pathLst>
                <a:path w="178795" h="178795">
                  <a:moveTo>
                    <a:pt x="0" y="0"/>
                  </a:moveTo>
                  <a:lnTo>
                    <a:pt x="178795" y="0"/>
                  </a:lnTo>
                  <a:lnTo>
                    <a:pt x="178795" y="178795"/>
                  </a:lnTo>
                  <a:lnTo>
                    <a:pt x="0" y="178795"/>
                  </a:lnTo>
                  <a:close/>
                </a:path>
              </a:pathLst>
            </a:custGeom>
            <a:solidFill>
              <a:srgbClr val="253439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78795" cy="216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16015926" y="1990243"/>
            <a:ext cx="274763" cy="274763"/>
            <a:chOff x="0" y="0"/>
            <a:chExt cx="178795" cy="17879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8795" cy="178795"/>
            </a:xfrm>
            <a:custGeom>
              <a:avLst/>
              <a:gdLst/>
              <a:ahLst/>
              <a:cxnLst/>
              <a:rect l="l" t="t" r="r" b="b"/>
              <a:pathLst>
                <a:path w="178795" h="178795">
                  <a:moveTo>
                    <a:pt x="0" y="0"/>
                  </a:moveTo>
                  <a:lnTo>
                    <a:pt x="178795" y="0"/>
                  </a:lnTo>
                  <a:lnTo>
                    <a:pt x="178795" y="178795"/>
                  </a:lnTo>
                  <a:lnTo>
                    <a:pt x="0" y="178795"/>
                  </a:lnTo>
                  <a:close/>
                </a:path>
              </a:pathLst>
            </a:custGeom>
            <a:solidFill>
              <a:srgbClr val="B29E84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8795" cy="216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6554672" y="1990243"/>
            <a:ext cx="274763" cy="274763"/>
            <a:chOff x="0" y="0"/>
            <a:chExt cx="178795" cy="17879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8795" cy="178795"/>
            </a:xfrm>
            <a:custGeom>
              <a:avLst/>
              <a:gdLst/>
              <a:ahLst/>
              <a:cxnLst/>
              <a:rect l="l" t="t" r="r" b="b"/>
              <a:pathLst>
                <a:path w="178795" h="178795">
                  <a:moveTo>
                    <a:pt x="0" y="0"/>
                  </a:moveTo>
                  <a:lnTo>
                    <a:pt x="178795" y="0"/>
                  </a:lnTo>
                  <a:lnTo>
                    <a:pt x="178795" y="178795"/>
                  </a:lnTo>
                  <a:lnTo>
                    <a:pt x="0" y="178795"/>
                  </a:lnTo>
                  <a:close/>
                </a:path>
              </a:pathLst>
            </a:custGeom>
            <a:solidFill>
              <a:srgbClr val="7C898B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78795" cy="216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3455280" y="2985636"/>
            <a:ext cx="12159281" cy="6272664"/>
          </a:xfrm>
          <a:custGeom>
            <a:avLst/>
            <a:gdLst/>
            <a:ahLst/>
            <a:cxnLst/>
            <a:rect l="l" t="t" r="r" b="b"/>
            <a:pathLst>
              <a:path w="12159281" h="6272664">
                <a:moveTo>
                  <a:pt x="0" y="0"/>
                </a:moveTo>
                <a:lnTo>
                  <a:pt x="12159281" y="0"/>
                </a:lnTo>
                <a:lnTo>
                  <a:pt x="12159281" y="6272664"/>
                </a:lnTo>
                <a:lnTo>
                  <a:pt x="0" y="62726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009" b="-18139"/>
            </a:stretch>
          </a:blipFill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3796798" y="4217248"/>
            <a:ext cx="225880" cy="5403316"/>
            <a:chOff x="0" y="0"/>
            <a:chExt cx="301173" cy="720442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301173" cy="7204422"/>
              <a:chOff x="0" y="0"/>
              <a:chExt cx="59491" cy="142309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9491" cy="1423096"/>
              </a:xfrm>
              <a:custGeom>
                <a:avLst/>
                <a:gdLst/>
                <a:ahLst/>
                <a:cxnLst/>
                <a:rect l="l" t="t" r="r" b="b"/>
                <a:pathLst>
                  <a:path w="59491" h="1423096">
                    <a:moveTo>
                      <a:pt x="0" y="0"/>
                    </a:moveTo>
                    <a:lnTo>
                      <a:pt x="59491" y="0"/>
                    </a:lnTo>
                    <a:lnTo>
                      <a:pt x="59491" y="1423096"/>
                    </a:lnTo>
                    <a:lnTo>
                      <a:pt x="0" y="1423096"/>
                    </a:lnTo>
                    <a:close/>
                  </a:path>
                </a:pathLst>
              </a:custGeom>
              <a:solidFill>
                <a:srgbClr val="7C898B"/>
              </a:solidFill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59491" cy="14611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301173" cy="1830478"/>
              <a:chOff x="0" y="0"/>
              <a:chExt cx="59491" cy="36157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9491" cy="361576"/>
              </a:xfrm>
              <a:custGeom>
                <a:avLst/>
                <a:gdLst/>
                <a:ahLst/>
                <a:cxnLst/>
                <a:rect l="l" t="t" r="r" b="b"/>
                <a:pathLst>
                  <a:path w="59491" h="361576">
                    <a:moveTo>
                      <a:pt x="0" y="0"/>
                    </a:moveTo>
                    <a:lnTo>
                      <a:pt x="59491" y="0"/>
                    </a:lnTo>
                    <a:lnTo>
                      <a:pt x="59491" y="361576"/>
                    </a:lnTo>
                    <a:lnTo>
                      <a:pt x="0" y="361576"/>
                    </a:lnTo>
                    <a:close/>
                  </a:path>
                </a:pathLst>
              </a:custGeom>
              <a:solidFill>
                <a:srgbClr val="253439"/>
              </a:solidFill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59491" cy="3996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0" y="1828197"/>
              <a:ext cx="301173" cy="795134"/>
              <a:chOff x="0" y="0"/>
              <a:chExt cx="59491" cy="15706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9491" cy="157064"/>
              </a:xfrm>
              <a:custGeom>
                <a:avLst/>
                <a:gdLst/>
                <a:ahLst/>
                <a:cxnLst/>
                <a:rect l="l" t="t" r="r" b="b"/>
                <a:pathLst>
                  <a:path w="59491" h="157064">
                    <a:moveTo>
                      <a:pt x="0" y="0"/>
                    </a:moveTo>
                    <a:lnTo>
                      <a:pt x="59491" y="0"/>
                    </a:lnTo>
                    <a:lnTo>
                      <a:pt x="59491" y="157064"/>
                    </a:lnTo>
                    <a:lnTo>
                      <a:pt x="0" y="157064"/>
                    </a:lnTo>
                    <a:close/>
                  </a:path>
                </a:pathLst>
              </a:custGeom>
              <a:solidFill>
                <a:srgbClr val="B29E84"/>
              </a:solidFill>
            </p:spPr>
            <p:txBody>
              <a:bodyPr/>
              <a:lstStyle/>
              <a:p>
                <a:endParaRPr lang="tr-TR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59491" cy="1951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</p:grpSp>
      <p:sp>
        <p:nvSpPr>
          <p:cNvPr id="12" name="TextBox 12"/>
          <p:cNvSpPr txBox="1"/>
          <p:nvPr/>
        </p:nvSpPr>
        <p:spPr>
          <a:xfrm>
            <a:off x="8981063" y="1687254"/>
            <a:ext cx="1444016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00"/>
              </a:lnSpc>
              <a:spcBef>
                <a:spcPct val="0"/>
              </a:spcBef>
            </a:pPr>
            <a:r>
              <a:rPr lang="en-US" sz="3600">
                <a:solidFill>
                  <a:srgbClr val="7C898B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r>
              <a:rPr lang="en-US" sz="3600" u="none" strike="noStrike">
                <a:solidFill>
                  <a:srgbClr val="7C898B"/>
                </a:solidFill>
                <a:latin typeface="Lato"/>
                <a:ea typeface="Lato"/>
                <a:cs typeface="Lato"/>
                <a:sym typeface="Lato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981063" y="4784725"/>
            <a:ext cx="1444016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00"/>
              </a:lnSpc>
              <a:spcBef>
                <a:spcPct val="0"/>
              </a:spcBef>
            </a:pPr>
            <a:r>
              <a:rPr lang="en-US" sz="3600">
                <a:solidFill>
                  <a:srgbClr val="7C898B"/>
                </a:solidFill>
                <a:latin typeface="Lato"/>
                <a:ea typeface="Lato"/>
                <a:cs typeface="Lato"/>
                <a:sym typeface="Lato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981063" y="3235960"/>
            <a:ext cx="1444016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00"/>
              </a:lnSpc>
              <a:spcBef>
                <a:spcPct val="0"/>
              </a:spcBef>
            </a:pPr>
            <a:r>
              <a:rPr lang="en-US" sz="3600">
                <a:solidFill>
                  <a:srgbClr val="7C898B"/>
                </a:solidFill>
                <a:latin typeface="Lato"/>
                <a:ea typeface="Lato"/>
                <a:cs typeface="Lato"/>
                <a:sym typeface="Lato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981063" y="6540355"/>
            <a:ext cx="1444016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00"/>
              </a:lnSpc>
              <a:spcBef>
                <a:spcPct val="0"/>
              </a:spcBef>
            </a:pPr>
            <a:r>
              <a:rPr lang="en-US" sz="3600">
                <a:solidFill>
                  <a:srgbClr val="7C898B"/>
                </a:solidFill>
                <a:latin typeface="Lato"/>
                <a:ea typeface="Lato"/>
                <a:cs typeface="Lato"/>
                <a:sym typeface="Lato"/>
              </a:rPr>
              <a:t>04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802795" y="3242870"/>
            <a:ext cx="5675209" cy="472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059"/>
              </a:lnSpc>
              <a:spcBef>
                <a:spcPct val="0"/>
              </a:spcBef>
            </a:pPr>
            <a:r>
              <a:rPr lang="en-US" sz="2850" b="1" spc="-57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EPOCH</a:t>
            </a:r>
            <a:endParaRPr lang="en-US" sz="2850" b="1" spc="-57">
              <a:solidFill>
                <a:srgbClr val="1C191A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802795" y="6426055"/>
            <a:ext cx="5675209" cy="472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059"/>
              </a:lnSpc>
              <a:spcBef>
                <a:spcPct val="0"/>
              </a:spcBef>
            </a:pPr>
            <a:r>
              <a:rPr lang="en-US" sz="2850" b="1" spc="-57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OCR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08080" y="4217180"/>
            <a:ext cx="6587740" cy="2051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253439"/>
                </a:solidFill>
                <a:latin typeface="Lato"/>
                <a:ea typeface="Lato"/>
                <a:cs typeface="Lato"/>
              </a:rPr>
              <a:t>KULLANILAN YÖNTEMLER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802795" y="4791635"/>
            <a:ext cx="5675209" cy="473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059"/>
              </a:lnSpc>
              <a:spcBef>
                <a:spcPct val="0"/>
              </a:spcBef>
            </a:pPr>
            <a:r>
              <a:rPr lang="en-US" sz="2850" b="1" spc="-57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YOLO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981063" y="8089120"/>
            <a:ext cx="1444016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00"/>
              </a:lnSpc>
              <a:spcBef>
                <a:spcPct val="0"/>
              </a:spcBef>
            </a:pPr>
            <a:r>
              <a:rPr lang="en-US" sz="3600">
                <a:solidFill>
                  <a:srgbClr val="7C898B"/>
                </a:solidFill>
                <a:latin typeface="Lato"/>
                <a:ea typeface="Lato"/>
                <a:cs typeface="Lato"/>
                <a:sym typeface="Lato"/>
              </a:rPr>
              <a:t>05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802795" y="8028795"/>
            <a:ext cx="5675209" cy="472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059"/>
              </a:lnSpc>
              <a:spcBef>
                <a:spcPct val="0"/>
              </a:spcBef>
            </a:pPr>
            <a:r>
              <a:rPr lang="en-US" sz="2850" b="1" spc="-57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ACCURACY</a:t>
            </a: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3EDB2018-7F54-E129-F4E8-EF37FCFA013F}"/>
              </a:ext>
            </a:extLst>
          </p:cNvPr>
          <p:cNvSpPr txBox="1"/>
          <p:nvPr/>
        </p:nvSpPr>
        <p:spPr>
          <a:xfrm>
            <a:off x="10802794" y="1696459"/>
            <a:ext cx="6902253" cy="4869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059"/>
              </a:lnSpc>
              <a:spcBef>
                <a:spcPct val="0"/>
              </a:spcBef>
            </a:pPr>
            <a:r>
              <a:rPr lang="en-US" sz="2850" b="1" spc="-57">
                <a:solidFill>
                  <a:srgbClr val="1C191A"/>
                </a:solidFill>
                <a:latin typeface="Lato"/>
                <a:ea typeface="Lato"/>
                <a:cs typeface="Lato"/>
              </a:rPr>
              <a:t>VERİ SETİ HAZIRLIĞI VE ÖN İŞLEME</a:t>
            </a:r>
            <a:endParaRPr lang="tr-T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Özel</PresentationFormat>
  <Slides>33</Slides>
  <Notes>1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33</vt:i4>
      </vt:variant>
    </vt:vector>
  </HeadingPairs>
  <TitlesOfParts>
    <vt:vector size="34" baseType="lpstr"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DOĞRULUK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LİCENSE PLATE RECOGNİTİON</dc:title>
  <dc:creator>Dilara YILMAZ</dc:creator>
  <cp:revision>17</cp:revision>
  <dcterms:created xsi:type="dcterms:W3CDTF">2006-08-16T00:00:00Z</dcterms:created>
  <dcterms:modified xsi:type="dcterms:W3CDTF">2025-12-23T14:41:11Z</dcterms:modified>
  <dc:identifier>DAG72DgK2hI</dc:identifier>
</cp:coreProperties>
</file>